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2" r:id="rId2"/>
  </p:sldMasterIdLst>
  <p:notesMasterIdLst>
    <p:notesMasterId r:id="rId31"/>
  </p:notesMasterIdLst>
  <p:sldIdLst>
    <p:sldId id="256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78" r:id="rId11"/>
    <p:sldId id="266" r:id="rId12"/>
    <p:sldId id="283" r:id="rId13"/>
    <p:sldId id="267" r:id="rId14"/>
    <p:sldId id="270" r:id="rId15"/>
    <p:sldId id="279" r:id="rId16"/>
    <p:sldId id="282" r:id="rId17"/>
    <p:sldId id="280" r:id="rId18"/>
    <p:sldId id="269" r:id="rId19"/>
    <p:sldId id="281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4" r:id="rId28"/>
    <p:sldId id="286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0000"/>
    <a:srgbClr val="00B050"/>
    <a:srgbClr val="44546A"/>
    <a:srgbClr val="1F4D78"/>
    <a:srgbClr val="FDFDFE"/>
    <a:srgbClr val="FFFFFF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468" autoAdjust="0"/>
  </p:normalViewPr>
  <p:slideViewPr>
    <p:cSldViewPr snapToGrid="0">
      <p:cViewPr varScale="1">
        <p:scale>
          <a:sx n="112" d="100"/>
          <a:sy n="112" d="100"/>
        </p:scale>
        <p:origin x="130" y="86"/>
      </p:cViewPr>
      <p:guideLst/>
    </p:cSldViewPr>
  </p:slideViewPr>
  <p:notesTextViewPr>
    <p:cViewPr>
      <p:scale>
        <a:sx n="3" d="2"/>
        <a:sy n="3" d="2"/>
      </p:scale>
      <p:origin x="0" y="-355"/>
    </p:cViewPr>
  </p:notesTextViewPr>
  <p:sorterViewPr>
    <p:cViewPr>
      <p:scale>
        <a:sx n="100" d="100"/>
        <a:sy n="100" d="100"/>
      </p:scale>
      <p:origin x="0" y="-41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汪 宗武" userId="f193dcdbca5c4576" providerId="LiveId" clId="{F5097FFC-E5BD-413C-B339-BE535A49D474}"/>
    <pc:docChg chg="undo custSel addSld modSld">
      <pc:chgData name="汪 宗武" userId="f193dcdbca5c4576" providerId="LiveId" clId="{F5097FFC-E5BD-413C-B339-BE535A49D474}" dt="2021-03-08T21:23:46.199" v="958" actId="14100"/>
      <pc:docMkLst>
        <pc:docMk/>
      </pc:docMkLst>
      <pc:sldChg chg="modSp mod modNotesTx">
        <pc:chgData name="汪 宗武" userId="f193dcdbca5c4576" providerId="LiveId" clId="{F5097FFC-E5BD-413C-B339-BE535A49D474}" dt="2021-03-08T21:09:43.161" v="892" actId="20577"/>
        <pc:sldMkLst>
          <pc:docMk/>
          <pc:sldMk cId="4003614186" sldId="266"/>
        </pc:sldMkLst>
        <pc:spChg chg="mod">
          <ac:chgData name="汪 宗武" userId="f193dcdbca5c4576" providerId="LiveId" clId="{F5097FFC-E5BD-413C-B339-BE535A49D474}" dt="2021-03-08T21:09:11.296" v="821" actId="20577"/>
          <ac:spMkLst>
            <pc:docMk/>
            <pc:sldMk cId="4003614186" sldId="266"/>
            <ac:spMk id="6" creationId="{00000000-0000-0000-0000-000000000000}"/>
          </ac:spMkLst>
        </pc:spChg>
      </pc:sldChg>
      <pc:sldChg chg="addSp delSp modSp mod">
        <pc:chgData name="汪 宗武" userId="f193dcdbca5c4576" providerId="LiveId" clId="{F5097FFC-E5BD-413C-B339-BE535A49D474}" dt="2021-03-08T19:48:07.870" v="7" actId="14100"/>
        <pc:sldMkLst>
          <pc:docMk/>
          <pc:sldMk cId="1637255970" sldId="269"/>
        </pc:sldMkLst>
        <pc:picChg chg="mod">
          <ac:chgData name="汪 宗武" userId="f193dcdbca5c4576" providerId="LiveId" clId="{F5097FFC-E5BD-413C-B339-BE535A49D474}" dt="2021-03-08T19:48:07.870" v="7" actId="14100"/>
          <ac:picMkLst>
            <pc:docMk/>
            <pc:sldMk cId="1637255970" sldId="269"/>
            <ac:picMk id="6" creationId="{00000000-0000-0000-0000-000000000000}"/>
          </ac:picMkLst>
        </pc:picChg>
        <pc:picChg chg="add del">
          <ac:chgData name="汪 宗武" userId="f193dcdbca5c4576" providerId="LiveId" clId="{F5097FFC-E5BD-413C-B339-BE535A49D474}" dt="2021-03-08T19:48:05.604" v="5" actId="22"/>
          <ac:picMkLst>
            <pc:docMk/>
            <pc:sldMk cId="1637255970" sldId="269"/>
            <ac:picMk id="8" creationId="{DF564650-1AE2-4A9B-81AA-47D90FDC3B09}"/>
          </ac:picMkLst>
        </pc:picChg>
      </pc:sldChg>
      <pc:sldChg chg="addSp modSp mod">
        <pc:chgData name="汪 宗武" userId="f193dcdbca5c4576" providerId="LiveId" clId="{F5097FFC-E5BD-413C-B339-BE535A49D474}" dt="2021-03-08T21:17:03.444" v="896" actId="1076"/>
        <pc:sldMkLst>
          <pc:docMk/>
          <pc:sldMk cId="2348723256" sldId="273"/>
        </pc:sldMkLst>
        <pc:spChg chg="mod">
          <ac:chgData name="汪 宗武" userId="f193dcdbca5c4576" providerId="LiveId" clId="{F5097FFC-E5BD-413C-B339-BE535A49D474}" dt="2021-03-08T21:16:56.822" v="894" actId="1076"/>
          <ac:spMkLst>
            <pc:docMk/>
            <pc:sldMk cId="2348723256" sldId="273"/>
            <ac:spMk id="25" creationId="{00000000-0000-0000-0000-000000000000}"/>
          </ac:spMkLst>
        </pc:spChg>
        <pc:picChg chg="add mod">
          <ac:chgData name="汪 宗武" userId="f193dcdbca5c4576" providerId="LiveId" clId="{F5097FFC-E5BD-413C-B339-BE535A49D474}" dt="2021-03-08T21:17:03.444" v="896" actId="1076"/>
          <ac:picMkLst>
            <pc:docMk/>
            <pc:sldMk cId="2348723256" sldId="273"/>
            <ac:picMk id="22" creationId="{0737DD16-E897-444C-B1A8-9F5E6E5A88A8}"/>
          </ac:picMkLst>
        </pc:picChg>
        <pc:cxnChg chg="mod">
          <ac:chgData name="汪 宗武" userId="f193dcdbca5c4576" providerId="LiveId" clId="{F5097FFC-E5BD-413C-B339-BE535A49D474}" dt="2021-03-08T21:17:00.326" v="895" actId="14100"/>
          <ac:cxnSpMkLst>
            <pc:docMk/>
            <pc:sldMk cId="2348723256" sldId="273"/>
            <ac:cxnSpMk id="27" creationId="{00000000-0000-0000-0000-000000000000}"/>
          </ac:cxnSpMkLst>
        </pc:cxnChg>
      </pc:sldChg>
      <pc:sldChg chg="modSp mod">
        <pc:chgData name="汪 宗武" userId="f193dcdbca5c4576" providerId="LiveId" clId="{F5097FFC-E5BD-413C-B339-BE535A49D474}" dt="2021-03-08T21:23:46.199" v="958" actId="14100"/>
        <pc:sldMkLst>
          <pc:docMk/>
          <pc:sldMk cId="2795732782" sldId="275"/>
        </pc:sldMkLst>
        <pc:spChg chg="mod">
          <ac:chgData name="汪 宗武" userId="f193dcdbca5c4576" providerId="LiveId" clId="{F5097FFC-E5BD-413C-B339-BE535A49D474}" dt="2021-03-08T21:23:46.199" v="958" actId="14100"/>
          <ac:spMkLst>
            <pc:docMk/>
            <pc:sldMk cId="2795732782" sldId="275"/>
            <ac:spMk id="12" creationId="{00000000-0000-0000-0000-000000000000}"/>
          </ac:spMkLst>
        </pc:spChg>
      </pc:sldChg>
      <pc:sldChg chg="addSp modSp mod modShow">
        <pc:chgData name="汪 宗武" userId="f193dcdbca5c4576" providerId="LiveId" clId="{F5097FFC-E5BD-413C-B339-BE535A49D474}" dt="2021-03-08T20:35:48.596" v="809" actId="729"/>
        <pc:sldMkLst>
          <pc:docMk/>
          <pc:sldMk cId="1421464371" sldId="279"/>
        </pc:sldMkLst>
        <pc:picChg chg="add mod">
          <ac:chgData name="汪 宗武" userId="f193dcdbca5c4576" providerId="LiveId" clId="{F5097FFC-E5BD-413C-B339-BE535A49D474}" dt="2021-03-08T19:19:19.371" v="1" actId="1076"/>
          <ac:picMkLst>
            <pc:docMk/>
            <pc:sldMk cId="1421464371" sldId="279"/>
            <ac:picMk id="8" creationId="{926A523E-B8F2-4D5F-8CCC-2AFC815600B6}"/>
          </ac:picMkLst>
        </pc:picChg>
      </pc:sldChg>
      <pc:sldChg chg="addSp delSp modSp new mod">
        <pc:chgData name="汪 宗武" userId="f193dcdbca5c4576" providerId="LiveId" clId="{F5097FFC-E5BD-413C-B339-BE535A49D474}" dt="2021-03-08T19:48:31.570" v="15"/>
        <pc:sldMkLst>
          <pc:docMk/>
          <pc:sldMk cId="1583621869" sldId="281"/>
        </pc:sldMkLst>
        <pc:spChg chg="mod">
          <ac:chgData name="汪 宗武" userId="f193dcdbca5c4576" providerId="LiveId" clId="{F5097FFC-E5BD-413C-B339-BE535A49D474}" dt="2021-03-08T19:48:31.570" v="15"/>
          <ac:spMkLst>
            <pc:docMk/>
            <pc:sldMk cId="1583621869" sldId="281"/>
            <ac:spMk id="5" creationId="{BC12FAF5-BD1E-4F3A-B54F-D216BC113348}"/>
          </ac:spMkLst>
        </pc:spChg>
        <pc:picChg chg="add mod">
          <ac:chgData name="汪 宗武" userId="f193dcdbca5c4576" providerId="LiveId" clId="{F5097FFC-E5BD-413C-B339-BE535A49D474}" dt="2021-03-08T19:48:16.143" v="10" actId="1076"/>
          <ac:picMkLst>
            <pc:docMk/>
            <pc:sldMk cId="1583621869" sldId="281"/>
            <ac:picMk id="7" creationId="{3DECF91B-4C20-4480-A141-443B872B675C}"/>
          </ac:picMkLst>
        </pc:picChg>
        <pc:picChg chg="add del">
          <ac:chgData name="汪 宗武" userId="f193dcdbca5c4576" providerId="LiveId" clId="{F5097FFC-E5BD-413C-B339-BE535A49D474}" dt="2021-03-08T19:48:25.432" v="12" actId="22"/>
          <ac:picMkLst>
            <pc:docMk/>
            <pc:sldMk cId="1583621869" sldId="281"/>
            <ac:picMk id="9" creationId="{A59FB9E7-B934-486A-B487-3F0110E5D42B}"/>
          </ac:picMkLst>
        </pc:picChg>
      </pc:sldChg>
      <pc:sldChg chg="addSp delSp modSp new mod modShow">
        <pc:chgData name="汪 宗武" userId="f193dcdbca5c4576" providerId="LiveId" clId="{F5097FFC-E5BD-413C-B339-BE535A49D474}" dt="2021-03-08T20:56:47.854" v="820" actId="729"/>
        <pc:sldMkLst>
          <pc:docMk/>
          <pc:sldMk cId="2522053459" sldId="282"/>
        </pc:sldMkLst>
        <pc:spChg chg="add mod">
          <ac:chgData name="汪 宗武" userId="f193dcdbca5c4576" providerId="LiveId" clId="{F5097FFC-E5BD-413C-B339-BE535A49D474}" dt="2021-03-08T20:39:16.440" v="814" actId="1076"/>
          <ac:spMkLst>
            <pc:docMk/>
            <pc:sldMk cId="2522053459" sldId="282"/>
            <ac:spMk id="8" creationId="{8C67483A-8111-4CDA-8053-7928106008A0}"/>
          </ac:spMkLst>
        </pc:spChg>
        <pc:spChg chg="add mod">
          <ac:chgData name="汪 宗武" userId="f193dcdbca5c4576" providerId="LiveId" clId="{F5097FFC-E5BD-413C-B339-BE535A49D474}" dt="2021-03-08T20:45:48.812" v="819" actId="1036"/>
          <ac:spMkLst>
            <pc:docMk/>
            <pc:sldMk cId="2522053459" sldId="282"/>
            <ac:spMk id="13" creationId="{06666936-5672-43AC-B693-EB022EDA3582}"/>
          </ac:spMkLst>
        </pc:spChg>
        <pc:picChg chg="add del mod modCrop">
          <ac:chgData name="汪 宗武" userId="f193dcdbca5c4576" providerId="LiveId" clId="{F5097FFC-E5BD-413C-B339-BE535A49D474}" dt="2021-03-08T20:16:09.725" v="20" actId="478"/>
          <ac:picMkLst>
            <pc:docMk/>
            <pc:sldMk cId="2522053459" sldId="282"/>
            <ac:picMk id="6" creationId="{497EF841-C66A-4273-BF56-C995E830768B}"/>
          </ac:picMkLst>
        </pc:picChg>
        <pc:picChg chg="add mod modCrop">
          <ac:chgData name="汪 宗武" userId="f193dcdbca5c4576" providerId="LiveId" clId="{F5097FFC-E5BD-413C-B339-BE535A49D474}" dt="2021-03-08T20:19:11.930" v="57" actId="1076"/>
          <ac:picMkLst>
            <pc:docMk/>
            <pc:sldMk cId="2522053459" sldId="282"/>
            <ac:picMk id="7" creationId="{9F84FE01-B447-45FC-8F4D-003E44024D2A}"/>
          </ac:picMkLst>
        </pc:picChg>
        <pc:picChg chg="add del mod">
          <ac:chgData name="汪 宗武" userId="f193dcdbca5c4576" providerId="LiveId" clId="{F5097FFC-E5BD-413C-B339-BE535A49D474}" dt="2021-03-08T20:39:00.064" v="810" actId="478"/>
          <ac:picMkLst>
            <pc:docMk/>
            <pc:sldMk cId="2522053459" sldId="282"/>
            <ac:picMk id="12" creationId="{891238E3-4307-4508-9237-DC154500EE3E}"/>
          </ac:picMkLst>
        </pc:picChg>
        <pc:picChg chg="add mod">
          <ac:chgData name="汪 宗武" userId="f193dcdbca5c4576" providerId="LiveId" clId="{F5097FFC-E5BD-413C-B339-BE535A49D474}" dt="2021-03-08T20:39:28.761" v="817" actId="1076"/>
          <ac:picMkLst>
            <pc:docMk/>
            <pc:sldMk cId="2522053459" sldId="282"/>
            <ac:picMk id="15" creationId="{77486154-DF0D-49CB-8AEC-324D8A42D354}"/>
          </ac:picMkLst>
        </pc:picChg>
        <pc:cxnChg chg="add mod">
          <ac:chgData name="汪 宗武" userId="f193dcdbca5c4576" providerId="LiveId" clId="{F5097FFC-E5BD-413C-B339-BE535A49D474}" dt="2021-03-08T20:39:23.297" v="816" actId="14100"/>
          <ac:cxnSpMkLst>
            <pc:docMk/>
            <pc:sldMk cId="2522053459" sldId="282"/>
            <ac:cxnSpMk id="10" creationId="{AEE267A1-A6C5-484E-BD1F-B8150EC0101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</dgm:spPr>
      <dgm:t>
        <a:bodyPr rtlCol="0"/>
        <a:lstStyle/>
        <a:p>
          <a:pPr rtl="0">
            <a:defRPr b="1"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SMS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9B1CA3FF-D252-4AF5-8F50-CFC93ACA9175}" type="parTrans" cxnId="{5BF3B7B1-A779-4E2D-8625-77DE0CA38FE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BE862E1-9761-4AA7-AA00-BD79FA3B27DD}" type="sibTrans" cxnId="{5BF3B7B1-A779-4E2D-8625-77DE0CA38FE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45E128E-7700-4C91-9411-CDD1DCA94D67}">
      <dgm:prSet phldrT="[Text]" custT="1"/>
      <dgm:spPr>
        <a:xfrm>
          <a:off x="165996" y="0"/>
          <a:ext cx="2434621" cy="1405509"/>
        </a:xfrm>
        <a:prstGeom prst="rect">
          <a:avLst/>
        </a:prstGeom>
      </dgm:spPr>
      <dgm:t>
        <a:bodyPr rtlCol="0"/>
        <a:lstStyle/>
        <a:p>
          <a:pPr rtl="0"/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B4D95EBA-0423-4AFA-B379-E030341B1F23}" type="parTrans" cxnId="{68D35F9D-DABF-4E5A-94D4-F988D8E849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963BA97-D4C5-477B-9B0D-68DB38F61579}" type="sibTrans" cxnId="{68D35F9D-DABF-4E5A-94D4-F988D8E8490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</dgm:spPr>
      <dgm:t>
        <a:bodyPr rtlCol="0"/>
        <a:lstStyle/>
        <a:p>
          <a:pPr rtl="0">
            <a:defRPr b="1"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VLDP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EAC3315-4B36-4E3C-89B3-70A50C7F13CC}" type="parTrans" cxnId="{4B61AF65-3991-4A24-9475-D4AA0127738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6ABC0D0-B41E-401C-840C-2AFBE73989B4}" type="sibTrans" cxnId="{4B61AF65-3991-4A24-9475-D4AA0127738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</dgm:spPr>
      <dgm:t>
        <a:bodyPr rtlCol="0"/>
        <a:lstStyle/>
        <a:p>
          <a:pPr rtl="0">
            <a:defRPr b="1"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SPP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340931FA-0A09-49B9-99A7-6650F93FDC08}" type="parTrans" cxnId="{5A3B2130-5035-4E61-92B1-343AA432C9D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1F28C0-50D9-4CBB-862C-2AD0ACC17105}" type="sibTrans" cxnId="{5A3B2130-5035-4E61-92B1-343AA432C9D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</dgm:spPr>
      <dgm:t>
        <a:bodyPr rtlCol="0"/>
        <a:lstStyle/>
        <a:p>
          <a:pPr rtl="0">
            <a:defRPr b="1"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8170CB0-7D27-4024-BF4D-F79F86202313}" type="parTrans" cxnId="{33DFDD33-182D-44AF-9877-B1DCECE3CC9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078DB00-0C2A-4587-8661-74E5E36CBCA7}" type="sibTrans" cxnId="{33DFDD33-182D-44AF-9877-B1DCECE3CC9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</dgm:spPr>
      <dgm:t>
        <a:bodyPr rtlCol="0"/>
        <a:lstStyle/>
        <a:p>
          <a:pPr rtl="0">
            <a:defRPr b="1"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Bingo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C486CA18-5D6B-49AD-B92C-52313E993EC5}" type="parTrans" cxnId="{C2A8B52A-540B-46B5-A43B-27FAF06A13E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2C75627-0A71-4E35-B62B-749D8AB3C189}" type="sibTrans" cxnId="{C2A8B52A-540B-46B5-A43B-27FAF06A13EF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80BE73-5C4D-4941-9102-E5930904556F}">
      <dgm:prSet custT="1"/>
      <dgm:spPr>
        <a:xfrm>
          <a:off x="2932612" y="0"/>
          <a:ext cx="2434621" cy="1405509"/>
        </a:xfrm>
        <a:prstGeom prst="rect">
          <a:avLst/>
        </a:prstGeom>
      </dgm:spPr>
      <dgm:t>
        <a:bodyPr rtlCol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amet, consectetur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elit, sed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eiusmod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dolore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aliqua.Ut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veniam.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596FE3BE-79D4-47E4-8416-EDF8385B1DE9}" type="parTrans" cxnId="{B9B38C7F-D679-4A39-B742-6501D396104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E22D1FB-CF90-47F0-B06E-C66C75D54226}" type="sibTrans" cxnId="{B9B38C7F-D679-4A39-B742-6501D396104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7BE8E0B-496B-44FC-825E-C2A10D821DC9}">
      <dgm:prSet custT="1"/>
      <dgm:spPr>
        <a:xfrm>
          <a:off x="1549304" y="3128391"/>
          <a:ext cx="2434621" cy="1405509"/>
        </a:xfrm>
        <a:prstGeom prst="rect">
          <a:avLst/>
        </a:prstGeom>
      </dgm:spPr>
      <dgm:t>
        <a:bodyPr rtlCol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26C37286-A207-4C3A-8F03-B64C4EB72DB8}" type="parTrans" cxnId="{47F4D29A-7D65-4C2F-8677-61780F0F111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58C30B8-1EDE-458F-9BAB-BD0E5C8E1BF9}" type="sibTrans" cxnId="{47F4D29A-7D65-4C2F-8677-61780F0F111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27863D-2FA1-48D1-81C4-0E7D31ADB47E}">
      <dgm:prSet custT="1"/>
      <dgm:spPr>
        <a:xfrm>
          <a:off x="4315920" y="3128391"/>
          <a:ext cx="2434621" cy="1405509"/>
        </a:xfrm>
        <a:prstGeom prst="rect">
          <a:avLst/>
        </a:prstGeom>
      </dgm:spPr>
      <dgm:t>
        <a:bodyPr rtlCol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amet, consectetur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elit, sed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eiusmod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dolore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aliqua.Ut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veniam.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B426C98F-7250-4E9E-84CB-E9FC83F8CB06}" type="parTrans" cxnId="{7749B4AD-5089-49E7-8F6B-1B2382C9B50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D7EB30-49F6-43D6-AF40-1B9302B3ADF0}" type="sibTrans" cxnId="{7749B4AD-5089-49E7-8F6B-1B2382C9B50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F564C6C-7771-4FD5-B851-B5B84730268F}">
      <dgm:prSet custT="1"/>
      <dgm:spPr>
        <a:xfrm>
          <a:off x="5699227" y="0"/>
          <a:ext cx="2434621" cy="1405509"/>
        </a:xfrm>
        <a:prstGeom prst="rect">
          <a:avLst/>
        </a:prstGeom>
      </dgm:spPr>
      <dgm:t>
        <a:bodyPr rtlCol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5A57A755-D716-4DC9-9A51-20693042AFC8}" type="parTrans" cxnId="{5F80C7E1-A7BD-418E-A665-3DAF3DEDF5A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24A7FBC-BB10-4242-BAF3-82678A4C13DA}" type="sibTrans" cxnId="{5F80C7E1-A7BD-418E-A665-3DAF3DEDF5A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5"/>
      <dgm:spPr/>
      <dgm:t>
        <a:bodyPr/>
        <a:lstStyle/>
        <a:p>
          <a:endParaRPr lang="zh-CN" altLang="en-US"/>
        </a:p>
      </dgm:t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5"/>
      <dgm:spPr>
        <a:xfrm>
          <a:off x="1383307" y="1949577"/>
          <a:ext cx="0" cy="317373"/>
        </a:xfrm>
        <a:prstGeom prst="line">
          <a:avLst/>
        </a:prstGeom>
      </dgm:spPr>
    </dgm:pt>
    <dgm:pt modelId="{6D7F9BE3-3008-4E5E-96F3-C71D72649902}" type="pres">
      <dgm:prSet presAssocID="{D423FB80-F2BD-4DDE-80B1-76F84FE09A02}" presName="ConnectorPoint" presStyleLbl="node1" presStyleIdx="0" presStyleCnt="5"/>
      <dgm:spPr>
        <a:xfrm rot="2700000">
          <a:off x="1348042" y="2231684"/>
          <a:ext cx="70530" cy="70530"/>
        </a:xfrm>
        <a:prstGeom prst="ellipse">
          <a:avLst/>
        </a:prstGeom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5"/>
      <dgm:spPr/>
      <dgm:t>
        <a:bodyPr/>
        <a:lstStyle/>
        <a:p>
          <a:endParaRPr lang="zh-CN" altLang="en-US"/>
        </a:p>
      </dgm:t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5"/>
      <dgm:spPr>
        <a:xfrm>
          <a:off x="2766615" y="2266949"/>
          <a:ext cx="0" cy="317373"/>
        </a:xfrm>
        <a:prstGeom prst="line">
          <a:avLst/>
        </a:prstGeom>
      </dgm:spPr>
    </dgm:pt>
    <dgm:pt modelId="{D10813CD-B7B7-4CC7-9B2D-B5AE3D30A4DA}" type="pres">
      <dgm:prSet presAssocID="{F01D5F9E-ABC5-4560-ACB4-E6CFBC60BFF2}" presName="ConnectorPoint" presStyleLbl="node1" presStyleIdx="1" presStyleCnt="5"/>
      <dgm:spPr>
        <a:xfrm rot="2700000">
          <a:off x="2731350" y="2231684"/>
          <a:ext cx="70530" cy="70530"/>
        </a:xfrm>
        <a:prstGeom prst="ellipse">
          <a:avLst/>
        </a:prstGeom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5"/>
      <dgm:spPr/>
      <dgm:t>
        <a:bodyPr/>
        <a:lstStyle/>
        <a:p>
          <a:endParaRPr lang="zh-CN" altLang="en-US"/>
        </a:p>
      </dgm:t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5"/>
      <dgm:spPr>
        <a:xfrm>
          <a:off x="4149923" y="1949577"/>
          <a:ext cx="0" cy="317373"/>
        </a:xfrm>
        <a:prstGeom prst="line">
          <a:avLst/>
        </a:prstGeom>
      </dgm:spPr>
    </dgm:pt>
    <dgm:pt modelId="{FE89438A-B301-4219-9492-D30967496E8F}" type="pres">
      <dgm:prSet presAssocID="{454D56AF-0D14-43A4-A4AA-2274946C5116}" presName="ConnectorPoint" presStyleLbl="node1" presStyleIdx="2" presStyleCnt="5"/>
      <dgm:spPr>
        <a:xfrm rot="2700000">
          <a:off x="4114657" y="2231684"/>
          <a:ext cx="70530" cy="70530"/>
        </a:xfrm>
        <a:prstGeom prst="ellipse">
          <a:avLst/>
        </a:prstGeom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5"/>
      <dgm:spPr/>
      <dgm:t>
        <a:bodyPr/>
        <a:lstStyle/>
        <a:p>
          <a:endParaRPr lang="zh-CN" altLang="en-US"/>
        </a:p>
      </dgm:t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5"/>
      <dgm:spPr>
        <a:xfrm>
          <a:off x="5533230" y="2266949"/>
          <a:ext cx="0" cy="317373"/>
        </a:xfrm>
        <a:prstGeom prst="line">
          <a:avLst/>
        </a:prstGeom>
      </dgm:spPr>
    </dgm:pt>
    <dgm:pt modelId="{C574381E-6C24-436D-B265-4BCFEFA46591}" type="pres">
      <dgm:prSet presAssocID="{A7F4784E-75AE-4F03-B342-C71355D1ACCF}" presName="ConnectorPoint" presStyleLbl="node1" presStyleIdx="3" presStyleCnt="5"/>
      <dgm:spPr>
        <a:xfrm rot="2700000">
          <a:off x="5497965" y="2231684"/>
          <a:ext cx="70530" cy="70530"/>
        </a:xfrm>
        <a:prstGeom prst="ellipse">
          <a:avLst/>
        </a:prstGeom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5"/>
      <dgm:spPr/>
      <dgm:t>
        <a:bodyPr/>
        <a:lstStyle/>
        <a:p>
          <a:endParaRPr lang="zh-CN" altLang="en-US"/>
        </a:p>
      </dgm:t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5"/>
      <dgm:spPr>
        <a:xfrm>
          <a:off x="6916538" y="1949577"/>
          <a:ext cx="0" cy="317373"/>
        </a:xfrm>
        <a:prstGeom prst="line">
          <a:avLst/>
        </a:prstGeom>
      </dgm:spPr>
    </dgm:pt>
    <dgm:pt modelId="{F2E81385-B138-4A59-9452-A3C9AC4F2012}" type="pres">
      <dgm:prSet presAssocID="{A59C9EB4-4836-41EA-88FC-E68E29755DEF}" presName="ConnectorPoint" presStyleLbl="node1" presStyleIdx="4" presStyleCnt="5"/>
      <dgm:spPr>
        <a:xfrm rot="2700000">
          <a:off x="6881273" y="2231684"/>
          <a:ext cx="70530" cy="70530"/>
        </a:xfrm>
        <a:prstGeom prst="ellipse">
          <a:avLst/>
        </a:prstGeom>
      </dgm:spPr>
    </dgm:pt>
    <dgm:pt modelId="{00C34F8E-67EA-485C-B754-5C6C9BC871C5}" type="pres">
      <dgm:prSet presAssocID="{A59C9EB4-4836-41EA-88FC-E68E29755DEF}" presName="EmptyPlaceHolder" presStyleCnt="0"/>
      <dgm:spPr/>
    </dgm:pt>
  </dgm:ptLst>
  <dgm:cxnLst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266950"/>
          <a:ext cx="1106646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26516" y="1405509"/>
          <a:ext cx="3242992" cy="544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SMS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26516" y="1405509"/>
        <a:ext cx="3242992" cy="544068"/>
      </dsp:txXfrm>
    </dsp:sp>
    <dsp:sp modelId="{255B3FC7-BD87-4810-87ED-7952D0F23157}">
      <dsp:nvSpPr>
        <dsp:cNvPr id="0" name=""/>
        <dsp:cNvSpPr/>
      </dsp:nvSpPr>
      <dsp:spPr>
        <a:xfrm>
          <a:off x="226516" y="240693"/>
          <a:ext cx="3242992" cy="11648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26516" y="240693"/>
        <a:ext cx="3242992" cy="1164815"/>
      </dsp:txXfrm>
    </dsp:sp>
    <dsp:sp modelId="{DF478A7F-4668-4E0A-86F7-C1205CF5AA73}">
      <dsp:nvSpPr>
        <dsp:cNvPr id="0" name=""/>
        <dsp:cNvSpPr/>
      </dsp:nvSpPr>
      <dsp:spPr>
        <a:xfrm>
          <a:off x="1848012" y="1949577"/>
          <a:ext cx="0" cy="317373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812747" y="2231684"/>
          <a:ext cx="70530" cy="70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2069125" y="2584323"/>
          <a:ext cx="3242992" cy="544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VLDP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069125" y="2584323"/>
        <a:ext cx="3242992" cy="544068"/>
      </dsp:txXfrm>
    </dsp:sp>
    <dsp:sp modelId="{A01D9671-7007-4F3F-98D6-A9730C5B45E4}">
      <dsp:nvSpPr>
        <dsp:cNvPr id="0" name=""/>
        <dsp:cNvSpPr/>
      </dsp:nvSpPr>
      <dsp:spPr>
        <a:xfrm>
          <a:off x="2069125" y="3128391"/>
          <a:ext cx="3242992" cy="11648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069125" y="3128391"/>
        <a:ext cx="3242992" cy="1164815"/>
      </dsp:txXfrm>
    </dsp:sp>
    <dsp:sp modelId="{D4347EDB-4883-4C4B-A672-6266C9702B5A}">
      <dsp:nvSpPr>
        <dsp:cNvPr id="0" name=""/>
        <dsp:cNvSpPr/>
      </dsp:nvSpPr>
      <dsp:spPr>
        <a:xfrm>
          <a:off x="3690621" y="2266949"/>
          <a:ext cx="0" cy="317373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3655356" y="2231684"/>
          <a:ext cx="70530" cy="70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3911734" y="1405509"/>
          <a:ext cx="3242992" cy="544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SPP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911734" y="1405509"/>
        <a:ext cx="3242992" cy="544068"/>
      </dsp:txXfrm>
    </dsp:sp>
    <dsp:sp modelId="{04897CD2-CF6F-4A55-8E79-1E7393B07B06}">
      <dsp:nvSpPr>
        <dsp:cNvPr id="0" name=""/>
        <dsp:cNvSpPr/>
      </dsp:nvSpPr>
      <dsp:spPr>
        <a:xfrm>
          <a:off x="3911734" y="240693"/>
          <a:ext cx="3242992" cy="11648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amet, consectetur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elit, sed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eiusmod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dolore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aliqua.Ut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veniam.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911734" y="240693"/>
        <a:ext cx="3242992" cy="1164815"/>
      </dsp:txXfrm>
    </dsp:sp>
    <dsp:sp modelId="{73ACB8E4-FFC1-49E5-BB46-1EBD63F3BF67}">
      <dsp:nvSpPr>
        <dsp:cNvPr id="0" name=""/>
        <dsp:cNvSpPr/>
      </dsp:nvSpPr>
      <dsp:spPr>
        <a:xfrm>
          <a:off x="5533231" y="1949577"/>
          <a:ext cx="0" cy="317373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5497965" y="2231684"/>
          <a:ext cx="70530" cy="70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B6B30-5D46-4B19-B9DE-C0B7FB057712}">
      <dsp:nvSpPr>
        <dsp:cNvPr id="0" name=""/>
        <dsp:cNvSpPr/>
      </dsp:nvSpPr>
      <dsp:spPr>
        <a:xfrm>
          <a:off x="5754344" y="2584323"/>
          <a:ext cx="3242992" cy="544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5754344" y="2584323"/>
        <a:ext cx="3242992" cy="544068"/>
      </dsp:txXfrm>
    </dsp:sp>
    <dsp:sp modelId="{95B1E40E-26D9-44C8-A99F-14EA44505DF3}">
      <dsp:nvSpPr>
        <dsp:cNvPr id="0" name=""/>
        <dsp:cNvSpPr/>
      </dsp:nvSpPr>
      <dsp:spPr>
        <a:xfrm>
          <a:off x="5754344" y="3128391"/>
          <a:ext cx="3242992" cy="11648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amet, consectetur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elit, sed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eiusmod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dolore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aliqua.Ut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veniam.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5754344" y="3128391"/>
        <a:ext cx="3242992" cy="1164815"/>
      </dsp:txXfrm>
    </dsp:sp>
    <dsp:sp modelId="{BBBD3B06-9C30-48DB-A77E-5A358B1C6E78}">
      <dsp:nvSpPr>
        <dsp:cNvPr id="0" name=""/>
        <dsp:cNvSpPr/>
      </dsp:nvSpPr>
      <dsp:spPr>
        <a:xfrm>
          <a:off x="7375840" y="2266949"/>
          <a:ext cx="0" cy="317373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4381E-6C24-436D-B265-4BCFEFA46591}">
      <dsp:nvSpPr>
        <dsp:cNvPr id="0" name=""/>
        <dsp:cNvSpPr/>
      </dsp:nvSpPr>
      <dsp:spPr>
        <a:xfrm rot="2700000">
          <a:off x="7340574" y="2231684"/>
          <a:ext cx="70530" cy="70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7596953" y="1405509"/>
          <a:ext cx="3242992" cy="544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Bingo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7596953" y="1405509"/>
        <a:ext cx="3242992" cy="544068"/>
      </dsp:txXfrm>
    </dsp:sp>
    <dsp:sp modelId="{FE14A9FC-66E7-4679-B63E-054F98E59204}">
      <dsp:nvSpPr>
        <dsp:cNvPr id="0" name=""/>
        <dsp:cNvSpPr/>
      </dsp:nvSpPr>
      <dsp:spPr>
        <a:xfrm>
          <a:off x="7596953" y="240693"/>
          <a:ext cx="3242992" cy="11648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 dolor sit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consectetur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adipiscing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elit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,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sed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eiusmod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tempor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incididunt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labore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et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dolore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magna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aliqua.Ut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enim</a:t>
          </a:r>
          <a:r>
            <a:rPr lang="zh-CN" altLang="en-US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ad minim </a:t>
          </a:r>
          <a:r>
            <a:rPr lang="en-US" altLang="zh-CN" sz="1200" i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veniam</a:t>
          </a:r>
          <a:r>
            <a:rPr lang="en-US" altLang="zh-CN" sz="1200" i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.</a:t>
          </a:r>
          <a:endParaRPr lang="zh-CN" altLang="en-US" sz="1200" i="1" kern="1200" noProof="0" dirty="0"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7596953" y="240693"/>
        <a:ext cx="3242992" cy="1164815"/>
      </dsp:txXfrm>
    </dsp:sp>
    <dsp:sp modelId="{4702B22B-8EB6-4454-9F8E-9A963F32B8A1}">
      <dsp:nvSpPr>
        <dsp:cNvPr id="0" name=""/>
        <dsp:cNvSpPr/>
      </dsp:nvSpPr>
      <dsp:spPr>
        <a:xfrm>
          <a:off x="9218449" y="1949577"/>
          <a:ext cx="0" cy="317373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9183183" y="2231684"/>
          <a:ext cx="70530" cy="70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=""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A63D6-4E93-4E6F-9E1B-7A5236E19E8D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DDA86-F76C-4864-BE2C-619E425A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4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Bouquet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buˈkeɪ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3</a:t>
            </a:r>
            <a:r>
              <a:rPr lang="en-US" altLang="zh-CN" sz="1200" b="1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Prefetching Championship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[Classifier]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klæsɪfaɪə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DA86-F76C-4864-BE2C-619E425A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90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这边需要列出实现高效</a:t>
            </a:r>
            <a:r>
              <a:rPr lang="en-US" altLang="zh-CN" dirty="0"/>
              <a:t>L1 Prefetch</a:t>
            </a:r>
            <a:r>
              <a:rPr lang="zh-CN" altLang="en-US" dirty="0"/>
              <a:t>的挑战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DDA86-F76C-4864-BE2C-619E425A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08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PQ: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Prefetch</a:t>
            </a:r>
            <a:r>
              <a:rPr lang="en-US" altLang="zh-CN" baseline="0" dirty="0" smtClean="0"/>
              <a:t> queue</a:t>
            </a:r>
          </a:p>
          <a:p>
            <a:r>
              <a:rPr lang="en-US" altLang="zh-CN" baseline="0" dirty="0" smtClean="0"/>
              <a:t>MSHRs: miss-status-holding-registers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DDA86-F76C-4864-BE2C-619E425A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2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何哲陟</a:t>
            </a:r>
            <a:br>
              <a:rPr lang="zh-CN" altLang="en-US" dirty="0" smtClean="0"/>
            </a:br>
            <a:r>
              <a:rPr lang="en-US" altLang="zh-CN" dirty="0" err="1" smtClean="0"/>
              <a:t>Runahead</a:t>
            </a:r>
            <a:r>
              <a:rPr lang="en-US" altLang="zh-CN" dirty="0" smtClean="0"/>
              <a:t> Execution: An Alternative to Very Large Instruction Windows for Out-of-order Processors</a:t>
            </a:r>
            <a:br>
              <a:rPr lang="en-US" altLang="zh-CN" dirty="0" smtClean="0"/>
            </a:br>
            <a:r>
              <a:rPr lang="zh-CN" altLang="en-US" dirty="0" smtClean="0"/>
              <a:t>何哲陟</a:t>
            </a:r>
            <a:br>
              <a:rPr lang="zh-CN" altLang="en-US" dirty="0" smtClean="0"/>
            </a:br>
            <a:r>
              <a:rPr lang="en-US" altLang="zh-CN" smtClean="0"/>
              <a:t>https://people.inf.ethz.ch/omutlu/pub/onur-runahead-HPCA-ToT-Award-March-2-2021-withbackup.pdf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DA86-F76C-4864-BE2C-619E425A08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6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5429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551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934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83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7736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0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1144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136345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53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5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696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589004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657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7361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588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412381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716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90665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40064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26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dist"/>
            <a:r>
              <a:rPr lang="en-US" altLang="zh-CN" b="0" dirty="0"/>
              <a:t>Bouquet of Instruction Pointers: Instruction Pointer Classifier-based Spatial Hardware Prefetching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汇报人：汪宗武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4215" y="3631595"/>
            <a:ext cx="34435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(DPC3@ISCA’20)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30" y="3540911"/>
            <a:ext cx="2930862" cy="31851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27438" y="5085079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2021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9</a:t>
            </a:r>
            <a:r>
              <a:rPr lang="zh-CN" altLang="en-US" sz="2400" dirty="0" smtClean="0"/>
              <a:t>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84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22424" cy="4765791"/>
          </a:xfrm>
        </p:spPr>
        <p:txBody>
          <a:bodyPr/>
          <a:lstStyle/>
          <a:p>
            <a:r>
              <a:rPr lang="en-US" altLang="zh-CN" b="1" dirty="0"/>
              <a:t>IP behavior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Specific behavior of each IP</a:t>
            </a:r>
          </a:p>
          <a:p>
            <a:pPr lvl="1"/>
            <a:r>
              <a:rPr lang="en-US" altLang="zh-CN" dirty="0"/>
              <a:t>IPs can be classified into different classes</a:t>
            </a:r>
          </a:p>
          <a:p>
            <a:pPr lvl="1"/>
            <a:r>
              <a:rPr lang="en-US" altLang="zh-CN" dirty="0"/>
              <a:t>Use the IP information: can eliminate compulsory misses </a:t>
            </a:r>
          </a:p>
          <a:p>
            <a:r>
              <a:rPr lang="en-US" altLang="zh-CN" b="1" dirty="0"/>
              <a:t>Utility of L1 prefetching</a:t>
            </a:r>
          </a:p>
          <a:p>
            <a:pPr lvl="1"/>
            <a:r>
              <a:rPr lang="en-US" altLang="zh-CN" dirty="0"/>
              <a:t>L2 </a:t>
            </a:r>
            <a:r>
              <a:rPr lang="en-US" altLang="zh-CN" dirty="0" err="1"/>
              <a:t>prefetch</a:t>
            </a:r>
            <a:r>
              <a:rPr lang="en-US" altLang="zh-CN" dirty="0"/>
              <a:t> data to fill L2 only</a:t>
            </a:r>
          </a:p>
          <a:p>
            <a:pPr lvl="1"/>
            <a:r>
              <a:rPr lang="en-US" altLang="zh-CN" dirty="0"/>
              <a:t>L1 filtered accesses inject noise to L2 accesses</a:t>
            </a:r>
          </a:p>
          <a:p>
            <a:r>
              <a:rPr lang="en-US" altLang="zh-CN" b="1" dirty="0"/>
              <a:t>Dearth of spatial L1-D </a:t>
            </a:r>
            <a:r>
              <a:rPr lang="en-US" altLang="zh-CN" b="1" dirty="0" err="1"/>
              <a:t>prefetchers</a:t>
            </a:r>
            <a:endParaRPr lang="en-US" altLang="zh-CN" b="1" dirty="0"/>
          </a:p>
          <a:p>
            <a:pPr lvl="1"/>
            <a:r>
              <a:rPr lang="en-US" altLang="zh-CN" dirty="0"/>
              <a:t>VLDP, SPP and </a:t>
            </a:r>
            <a:r>
              <a:rPr lang="en-US" altLang="zh-CN" dirty="0" err="1"/>
              <a:t>DSPatch</a:t>
            </a:r>
            <a:r>
              <a:rPr lang="en-US" altLang="zh-CN" dirty="0"/>
              <a:t> are L2 </a:t>
            </a:r>
            <a:r>
              <a:rPr lang="en-US" altLang="zh-CN" dirty="0" err="1"/>
              <a:t>prefetcher</a:t>
            </a:r>
            <a:endParaRPr lang="en-US" altLang="zh-CN" dirty="0"/>
          </a:p>
          <a:p>
            <a:pPr lvl="1"/>
            <a:r>
              <a:rPr lang="en-US" altLang="zh-CN" dirty="0"/>
              <a:t>SMS and Bingo (L1-P) demand large storage overhead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7528560" y="766710"/>
            <a:ext cx="3718560" cy="4090436"/>
            <a:chOff x="6370320" y="854944"/>
            <a:chExt cx="3718560" cy="4090436"/>
          </a:xfrm>
        </p:grpSpPr>
        <p:sp>
          <p:nvSpPr>
            <p:cNvPr id="7" name="矩形 6"/>
            <p:cNvSpPr/>
            <p:nvPr/>
          </p:nvSpPr>
          <p:spPr>
            <a:xfrm>
              <a:off x="6545580" y="121158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C0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7109460" y="121158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C3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673340" y="121158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C6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237220" y="121158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C7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8801100" y="121158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C9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558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C0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0946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C1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67334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C3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23722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C4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80110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C6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364980" y="2022210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C7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38929" y="854944"/>
              <a:ext cx="1539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IP</a:t>
              </a:r>
              <a:r>
                <a:rPr lang="en-US" altLang="zh-CN" baseline="-25000" dirty="0"/>
                <a:t>A</a:t>
              </a:r>
              <a:r>
                <a:rPr lang="en-US" altLang="zh-CN" dirty="0"/>
                <a:t>(</a:t>
              </a:r>
              <a:r>
                <a:rPr lang="en-US" altLang="zh-CN" dirty="0" err="1"/>
                <a:t>bwaves</a:t>
              </a:r>
              <a:r>
                <a:rPr lang="en-US" altLang="zh-CN" dirty="0"/>
                <a:t>):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38929" y="1661207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IP</a:t>
              </a:r>
              <a:r>
                <a:rPr lang="en-US" altLang="zh-CN" baseline="-25000" dirty="0"/>
                <a:t>B</a:t>
              </a:r>
              <a:r>
                <a:rPr lang="en-US" altLang="zh-CN" dirty="0"/>
                <a:t>(</a:t>
              </a:r>
              <a:r>
                <a:rPr lang="en-US" altLang="zh-CN" dirty="0" err="1"/>
                <a:t>mcf</a:t>
              </a:r>
              <a:r>
                <a:rPr lang="en-US" altLang="zh-CN" dirty="0"/>
                <a:t>):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45580" y="282410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C0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109460" y="282410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C2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73340" y="282410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C1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545580" y="363473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C3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109460" y="363473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C6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73340" y="363473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C4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237220" y="3634736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C5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438929" y="2467470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IP</a:t>
              </a:r>
              <a:r>
                <a:rPr lang="en-US" altLang="zh-CN" baseline="-25000" dirty="0"/>
                <a:t>C</a:t>
              </a:r>
              <a:r>
                <a:rPr lang="en-US" altLang="zh-CN" dirty="0"/>
                <a:t>(</a:t>
              </a:r>
              <a:r>
                <a:rPr lang="en-US" altLang="zh-CN" dirty="0" err="1"/>
                <a:t>lbm</a:t>
              </a:r>
              <a:r>
                <a:rPr lang="en-US" altLang="zh-CN" dirty="0"/>
                <a:t>/</a:t>
              </a:r>
              <a:r>
                <a:rPr lang="en-US" altLang="zh-CN" dirty="0" err="1"/>
                <a:t>gcc</a:t>
              </a:r>
              <a:r>
                <a:rPr lang="en-US" altLang="zh-CN" dirty="0"/>
                <a:t>):</a:t>
              </a:r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38929" y="3273733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IP</a:t>
              </a:r>
              <a:r>
                <a:rPr lang="en-US" altLang="zh-CN" baseline="-25000" dirty="0"/>
                <a:t>D</a:t>
              </a:r>
              <a:r>
                <a:rPr lang="en-US" altLang="zh-CN" dirty="0"/>
                <a:t>(</a:t>
              </a:r>
              <a:r>
                <a:rPr lang="en-US" altLang="zh-CN" dirty="0" err="1"/>
                <a:t>lbm</a:t>
              </a:r>
              <a:r>
                <a:rPr lang="en-US" altLang="zh-CN" dirty="0"/>
                <a:t>/</a:t>
              </a:r>
              <a:r>
                <a:rPr lang="en-US" altLang="zh-CN" dirty="0" err="1"/>
                <a:t>gcc</a:t>
              </a:r>
              <a:r>
                <a:rPr lang="en-US" altLang="zh-CN" dirty="0"/>
                <a:t>):</a:t>
              </a:r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545580" y="4406689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C9</a:t>
              </a:r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109460" y="4406689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C8</a:t>
              </a:r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673340" y="4406689"/>
              <a:ext cx="563880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C7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438929" y="404568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IP</a:t>
              </a:r>
              <a:r>
                <a:rPr lang="en-US" altLang="zh-CN" baseline="-25000" dirty="0"/>
                <a:t>E</a:t>
              </a:r>
              <a:r>
                <a:rPr lang="en-US" altLang="zh-CN" dirty="0"/>
                <a:t>(</a:t>
              </a:r>
              <a:r>
                <a:rPr lang="en-US" altLang="zh-CN" dirty="0" err="1"/>
                <a:t>lbm</a:t>
              </a:r>
              <a:r>
                <a:rPr lang="en-US" altLang="zh-CN" dirty="0"/>
                <a:t>/</a:t>
              </a:r>
              <a:r>
                <a:rPr lang="en-US" altLang="zh-CN" dirty="0" err="1"/>
                <a:t>gcc</a:t>
              </a:r>
              <a:r>
                <a:rPr lang="en-US" altLang="zh-CN" dirty="0"/>
                <a:t>):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370320" y="854944"/>
              <a:ext cx="3718560" cy="40904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79" y="4964045"/>
            <a:ext cx="5851705" cy="19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22424" cy="4765791"/>
          </a:xfrm>
        </p:spPr>
        <p:txBody>
          <a:bodyPr/>
          <a:lstStyle/>
          <a:p>
            <a:r>
              <a:rPr lang="en-US" altLang="zh-CN" b="1" dirty="0" smtClean="0"/>
              <a:t>Hardware overhead</a:t>
            </a:r>
          </a:p>
          <a:p>
            <a:pPr lvl="1"/>
            <a:r>
              <a:rPr lang="en-US" altLang="zh-CN" dirty="0"/>
              <a:t>An L1-D </a:t>
            </a:r>
            <a:r>
              <a:rPr lang="en-US" altLang="zh-CN" dirty="0" err="1"/>
              <a:t>prefetcher</a:t>
            </a:r>
            <a:r>
              <a:rPr lang="en-US" altLang="zh-CN" dirty="0"/>
              <a:t> should be light-weight</a:t>
            </a:r>
          </a:p>
          <a:p>
            <a:r>
              <a:rPr lang="en-US" altLang="zh-CN" b="1" dirty="0" err="1" smtClean="0"/>
              <a:t>Prefetch</a:t>
            </a:r>
            <a:r>
              <a:rPr lang="en-US" altLang="zh-CN" b="1" dirty="0" smtClean="0"/>
              <a:t> timeliness</a:t>
            </a:r>
          </a:p>
          <a:p>
            <a:pPr lvl="1"/>
            <a:r>
              <a:rPr lang="en-US" altLang="zh-CN" dirty="0" smtClean="0"/>
              <a:t>Meets </a:t>
            </a:r>
            <a:r>
              <a:rPr lang="en-US" altLang="zh-CN" dirty="0"/>
              <a:t>the </a:t>
            </a:r>
            <a:r>
              <a:rPr lang="en-US" altLang="zh-CN" dirty="0" smtClean="0"/>
              <a:t>latency </a:t>
            </a:r>
            <a:r>
              <a:rPr lang="en-US" altLang="zh-CN" dirty="0"/>
              <a:t>requirement of </a:t>
            </a:r>
            <a:r>
              <a:rPr lang="en-US" altLang="zh-CN" dirty="0" smtClean="0"/>
              <a:t>L1-D</a:t>
            </a:r>
          </a:p>
          <a:p>
            <a:r>
              <a:rPr lang="en-US" altLang="zh-CN" b="1" dirty="0"/>
              <a:t>Bandwidth requirement</a:t>
            </a:r>
          </a:p>
          <a:p>
            <a:pPr lvl="1"/>
            <a:r>
              <a:rPr lang="en-US" altLang="zh-CN" dirty="0" smtClean="0"/>
              <a:t>L1-D is bandwidth starved</a:t>
            </a:r>
          </a:p>
          <a:p>
            <a:pPr lvl="1"/>
            <a:r>
              <a:rPr lang="en-US" altLang="zh-CN" dirty="0" smtClean="0"/>
              <a:t>Can’t probe the L1-D on every </a:t>
            </a:r>
            <a:r>
              <a:rPr lang="en-US" altLang="zh-CN" dirty="0" err="1" smtClean="0"/>
              <a:t>prefetch</a:t>
            </a:r>
            <a:r>
              <a:rPr lang="en-US" altLang="zh-CN" dirty="0" smtClean="0"/>
              <a:t> access</a:t>
            </a:r>
          </a:p>
          <a:p>
            <a:r>
              <a:rPr lang="en-US" altLang="zh-CN" b="1" dirty="0"/>
              <a:t>Impossible aggressive hardware prefetching</a:t>
            </a:r>
          </a:p>
          <a:p>
            <a:pPr lvl="1"/>
            <a:r>
              <a:rPr lang="en-US" altLang="zh-CN" dirty="0" smtClean="0"/>
              <a:t>Limited PQs and MSHRs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021493" y="4101916"/>
            <a:ext cx="5825067" cy="1716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1493" y="1227486"/>
            <a:ext cx="5825067" cy="19505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0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 2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2022857"/>
            <a:ext cx="5046283" cy="2709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IP Classifier</a:t>
            </a:r>
            <a:endParaRPr lang="zh-CN" altLang="en-US" dirty="0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2B7CA7D-C548-4213-91D5-5E7136F8FE28}"/>
              </a:ext>
            </a:extLst>
          </p:cNvPr>
          <p:cNvCxnSpPr/>
          <p:nvPr/>
        </p:nvCxnSpPr>
        <p:spPr>
          <a:xfrm>
            <a:off x="6737675" y="2729674"/>
            <a:ext cx="4782813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C3937F9-524D-47A7-B56C-DE83C51625F4}"/>
              </a:ext>
            </a:extLst>
          </p:cNvPr>
          <p:cNvCxnSpPr/>
          <p:nvPr/>
        </p:nvCxnSpPr>
        <p:spPr>
          <a:xfrm>
            <a:off x="6737675" y="3946334"/>
            <a:ext cx="4782813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组合 228"/>
          <p:cNvGrpSpPr/>
          <p:nvPr/>
        </p:nvGrpSpPr>
        <p:grpSpPr>
          <a:xfrm>
            <a:off x="1408956" y="945480"/>
            <a:ext cx="4969321" cy="1464849"/>
            <a:chOff x="6572268" y="1120740"/>
            <a:chExt cx="4969321" cy="1464849"/>
          </a:xfrm>
        </p:grpSpPr>
        <p:grpSp>
          <p:nvGrpSpPr>
            <p:cNvPr id="121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144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9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íśḻíďè">
                    <a:extLst>
                      <a:ext uri="{FF2B5EF4-FFF2-40B4-BE49-F238E27FC236}">
                        <a16:creationId xmlns:a16="http://schemas.microsoft.com/office/drawing/2014/main" id="{074F1D0A-49E8-449D-8404-2BCDF27916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noFill/>
                </p:spPr>
                <p:txBody>
                  <a:bodyPr wrap="square" lIns="90000" tIns="46800" rIns="90000" bIns="46800">
                    <a:normAutofit fontScale="92500"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100" b="1" dirty="0">
                        <a:latin typeface="+mj-lt"/>
                      </a:rPr>
                      <a:t>Training phase: </a:t>
                    </a:r>
                    <a:r>
                      <a:rPr lang="en-US" altLang="zh-CN" sz="1100" dirty="0">
                        <a:latin typeface="+mj-lt"/>
                      </a:rPr>
                      <a:t>An IP is trained till it gains enough confidence</a:t>
                    </a: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100" b="1" dirty="0">
                        <a:latin typeface="+mj-lt"/>
                      </a:rPr>
                      <a:t>Trained phase: </a:t>
                    </a:r>
                  </a:p>
                  <a:p>
                    <a:pPr>
                      <a:lnSpc>
                        <a:spcPct val="13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𝑃𝑟𝑒𝑓𝑒𝑡𝑐h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𝑐𝑎𝑐h𝑒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𝑙𝑖𝑛𝑒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𝑎𝑑𝑑𝑟𝑒𝑠𝑠</m:t>
                              </m:r>
                            </m:e>
                          </m:d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𝑙𝑒𝑎𝑟𝑛𝑒𝑑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11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8" name="íśḻíďè">
                    <a:extLst>
                      <a:ext uri="{FF2B5EF4-FFF2-40B4-BE49-F238E27FC236}">
                        <a16:creationId xmlns:a16="http://schemas.microsoft.com/office/drawing/2014/main" id="{074F1D0A-49E8-449D-8404-2BCDF2791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Constant Stride (CS)</a:t>
                </a:r>
              </a:p>
            </p:txBody>
          </p:sp>
        </p:grpSp>
      </p:grpSp>
      <p:grpSp>
        <p:nvGrpSpPr>
          <p:cNvPr id="230" name="组合 229"/>
          <p:cNvGrpSpPr/>
          <p:nvPr/>
        </p:nvGrpSpPr>
        <p:grpSpPr>
          <a:xfrm>
            <a:off x="1408956" y="2247981"/>
            <a:ext cx="4969321" cy="1464849"/>
            <a:chOff x="6572268" y="2389592"/>
            <a:chExt cx="4969321" cy="1464849"/>
          </a:xfrm>
        </p:grpSpPr>
        <p:grpSp>
          <p:nvGrpSpPr>
            <p:cNvPr id="122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404842"/>
              <a:ext cx="675000" cy="675005"/>
              <a:chOff x="7209746" y="4153276"/>
              <a:chExt cx="675000" cy="675005"/>
            </a:xfrm>
          </p:grpSpPr>
          <p:sp>
            <p:nvSpPr>
              <p:cNvPr id="142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0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389592"/>
              <a:ext cx="4128914" cy="1464849"/>
              <a:chOff x="7412675" y="1120740"/>
              <a:chExt cx="4128914" cy="1464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î$ḻíďé">
                    <a:extLst>
                      <a:ext uri="{FF2B5EF4-FFF2-40B4-BE49-F238E27FC236}">
                        <a16:creationId xmlns:a16="http://schemas.microsoft.com/office/drawing/2014/main" id="{298ABF2D-C2D2-4298-AD4F-8E80C1685513}"/>
                      </a:ext>
                    </a:extLst>
                  </p:cNvPr>
                  <p:cNvSpPr txBox="1"/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noFill/>
                </p:spPr>
                <p:txBody>
                  <a:bodyPr wrap="square" lIns="90000" tIns="46800" rIns="90000" bIns="46800">
                    <a:norm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𝑆𝑖𝑔𝑛𝑎𝑡𝑢𝑟𝑒</m:t>
                        </m:r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𝑠𝑖𝑔𝑛𝑎𝑡𝑢𝑟𝑒</m:t>
                                </m:r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≪1</m:t>
                                </m:r>
                              </m:e>
                            </m:d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𝑠𝑡𝑟𝑖𝑑𝑒</m:t>
                        </m:r>
                      </m:oMath>
                    </a14:m>
                    <a:endParaRPr lang="en-US" altLang="zh-CN" sz="1100" i="1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î$ḻíďé">
                    <a:extLst>
                      <a:ext uri="{FF2B5EF4-FFF2-40B4-BE49-F238E27FC236}">
                        <a16:creationId xmlns:a16="http://schemas.microsoft.com/office/drawing/2014/main" id="{298ABF2D-C2D2-4298-AD4F-8E80C1685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1F4D78"/>
                    </a:solidFill>
                  </a:rPr>
                  <a:t>Complex stride (CPLX)</a:t>
                </a: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1408956" y="3550482"/>
            <a:ext cx="4969321" cy="1464849"/>
            <a:chOff x="6572268" y="4180985"/>
            <a:chExt cx="4969321" cy="1464849"/>
          </a:xfrm>
        </p:grpSpPr>
        <p:grpSp>
          <p:nvGrpSpPr>
            <p:cNvPr id="123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232617"/>
              <a:ext cx="675000" cy="675005"/>
              <a:chOff x="7209746" y="4153276"/>
              <a:chExt cx="675000" cy="675005"/>
            </a:xfrm>
          </p:grpSpPr>
          <p:sp>
            <p:nvSpPr>
              <p:cNvPr id="140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1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180985"/>
              <a:ext cx="4128914" cy="1464849"/>
              <a:chOff x="7412675" y="1120740"/>
              <a:chExt cx="4128914" cy="1464849"/>
            </a:xfrm>
          </p:grpSpPr>
          <p:sp>
            <p:nvSpPr>
              <p:cNvPr id="134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 fontScale="77500" lnSpcReduction="20000"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latin typeface="+mj-lt"/>
                  </a:rPr>
                  <a:t>Definition: </a:t>
                </a:r>
                <a:r>
                  <a:rPr lang="en-US" altLang="zh-CN" sz="1200" dirty="0">
                    <a:latin typeface="+mj-lt"/>
                  </a:rPr>
                  <a:t>A set of cache aligned accesses (within a small memory region) that usually follow a </a:t>
                </a:r>
                <a:r>
                  <a:rPr lang="en-US" altLang="zh-CN" sz="1200" dirty="0" err="1">
                    <a:latin typeface="+mj-lt"/>
                  </a:rPr>
                  <a:t>bursty</a:t>
                </a:r>
                <a:r>
                  <a:rPr lang="en-US" altLang="zh-CN" sz="1200" dirty="0">
                    <a:latin typeface="+mj-lt"/>
                  </a:rPr>
                  <a:t> pattern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j-lt"/>
                  </a:rPr>
                  <a:t>32-b Bit Vector</a:t>
                </a:r>
                <a:r>
                  <a:rPr lang="zh-CN" altLang="en-US" sz="1200" dirty="0">
                    <a:latin typeface="+mj-lt"/>
                  </a:rPr>
                  <a:t>中</a:t>
                </a:r>
                <a:r>
                  <a:rPr lang="en-US" altLang="zh-CN" sz="1200" dirty="0">
                    <a:latin typeface="+mj-lt"/>
                  </a:rPr>
                  <a:t>”1”</a:t>
                </a:r>
                <a:r>
                  <a:rPr lang="zh-CN" altLang="en-US" sz="1200" dirty="0">
                    <a:latin typeface="+mj-lt"/>
                  </a:rPr>
                  <a:t>的个数超过</a:t>
                </a:r>
                <a:r>
                  <a:rPr lang="en-US" altLang="zh-CN" sz="1200" dirty="0">
                    <a:latin typeface="+mj-lt"/>
                  </a:rPr>
                  <a:t>75%</a:t>
                </a:r>
                <a:r>
                  <a:rPr lang="zh-CN" altLang="en-US" sz="1200" dirty="0">
                    <a:latin typeface="+mj-lt"/>
                  </a:rPr>
                  <a:t>，</a:t>
                </a:r>
                <a:r>
                  <a:rPr lang="en-US" altLang="zh-CN" sz="1200" dirty="0">
                    <a:latin typeface="+mj-lt"/>
                  </a:rPr>
                  <a:t>Dense count</a:t>
                </a:r>
                <a:r>
                  <a:rPr lang="zh-CN" altLang="en-US" sz="1200" dirty="0">
                    <a:latin typeface="+mj-lt"/>
                  </a:rPr>
                  <a:t>置位，并且</a:t>
                </a:r>
                <a:r>
                  <a:rPr lang="en-US" altLang="zh-CN" sz="1200" dirty="0">
                    <a:latin typeface="+mj-lt"/>
                  </a:rPr>
                  <a:t>Trained</a:t>
                </a:r>
                <a:r>
                  <a:rPr lang="zh-CN" altLang="en-US" sz="1200" dirty="0">
                    <a:latin typeface="+mj-lt"/>
                  </a:rPr>
                  <a:t>置位</a:t>
                </a:r>
                <a:endParaRPr lang="en-US" altLang="zh-CN" sz="1200" dirty="0">
                  <a:latin typeface="+mj-lt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j-lt"/>
                  </a:rPr>
                  <a:t>根据</a:t>
                </a:r>
                <a:r>
                  <a:rPr lang="en-US" altLang="zh-CN" sz="1200" dirty="0" err="1">
                    <a:latin typeface="+mj-lt"/>
                  </a:rPr>
                  <a:t>Pos</a:t>
                </a:r>
                <a:r>
                  <a:rPr lang="en-US" altLang="zh-CN" sz="1200" dirty="0">
                    <a:latin typeface="+mj-lt"/>
                  </a:rPr>
                  <a:t>/</a:t>
                </a:r>
                <a:r>
                  <a:rPr lang="en-US" altLang="zh-CN" sz="1200" dirty="0" err="1">
                    <a:latin typeface="+mj-lt"/>
                  </a:rPr>
                  <a:t>neg</a:t>
                </a:r>
                <a:r>
                  <a:rPr lang="en-US" altLang="zh-CN" sz="1200" dirty="0">
                    <a:latin typeface="+mj-lt"/>
                  </a:rPr>
                  <a:t> count</a:t>
                </a:r>
                <a:r>
                  <a:rPr lang="zh-CN" altLang="en-US" sz="1200" dirty="0">
                    <a:latin typeface="+mj-lt"/>
                  </a:rPr>
                  <a:t>的</a:t>
                </a:r>
                <a:r>
                  <a:rPr lang="en-US" altLang="zh-CN" sz="1200" dirty="0">
                    <a:latin typeface="+mj-lt"/>
                  </a:rPr>
                  <a:t>MSB</a:t>
                </a:r>
                <a:r>
                  <a:rPr lang="zh-CN" altLang="en-US" sz="1200" dirty="0">
                    <a:latin typeface="+mj-lt"/>
                  </a:rPr>
                  <a:t>决定</a:t>
                </a:r>
                <a:r>
                  <a:rPr lang="en-US" altLang="zh-CN" sz="1200" dirty="0">
                    <a:latin typeface="+mj-lt"/>
                  </a:rPr>
                  <a:t>Direction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j-lt"/>
                  </a:rPr>
                  <a:t>根据</a:t>
                </a:r>
                <a:r>
                  <a:rPr lang="en-US" altLang="zh-CN" sz="1200" dirty="0">
                    <a:latin typeface="+mj-lt"/>
                  </a:rPr>
                  <a:t>Trained</a:t>
                </a:r>
                <a:r>
                  <a:rPr lang="zh-CN" altLang="en-US" sz="1200" dirty="0">
                    <a:latin typeface="+mj-lt"/>
                  </a:rPr>
                  <a:t>或</a:t>
                </a:r>
                <a:r>
                  <a:rPr lang="en-US" altLang="zh-CN" sz="1200" dirty="0">
                    <a:latin typeface="+mj-lt"/>
                  </a:rPr>
                  <a:t>Tentative</a:t>
                </a:r>
                <a:r>
                  <a:rPr lang="zh-CN" altLang="en-US" sz="1200" dirty="0">
                    <a:latin typeface="+mj-lt"/>
                  </a:rPr>
                  <a:t>置位确定该区域为</a:t>
                </a:r>
                <a:r>
                  <a:rPr lang="en-US" altLang="zh-CN" sz="1200" dirty="0">
                    <a:latin typeface="+mj-lt"/>
                  </a:rPr>
                  <a:t>GS class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900" dirty="0"/>
              </a:p>
            </p:txBody>
          </p:sp>
          <p:sp>
            <p:nvSpPr>
              <p:cNvPr id="135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44546A"/>
                    </a:solidFill>
                  </a:rPr>
                  <a:t>Global Stream (GS)</a:t>
                </a: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1408956" y="4852983"/>
            <a:ext cx="4969321" cy="1464849"/>
            <a:chOff x="6572268" y="4180985"/>
            <a:chExt cx="4969321" cy="1464849"/>
          </a:xfrm>
        </p:grpSpPr>
        <p:grpSp>
          <p:nvGrpSpPr>
            <p:cNvPr id="233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232617"/>
              <a:ext cx="675000" cy="675005"/>
              <a:chOff x="7209746" y="4153276"/>
              <a:chExt cx="675000" cy="675005"/>
            </a:xfrm>
          </p:grpSpPr>
          <p:sp>
            <p:nvSpPr>
              <p:cNvPr id="237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0B0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4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180985"/>
              <a:ext cx="4128914" cy="1464849"/>
              <a:chOff x="7412675" y="1120740"/>
              <a:chExt cx="4128914" cy="1464849"/>
            </a:xfrm>
          </p:grpSpPr>
          <p:sp>
            <p:nvSpPr>
              <p:cNvPr id="235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900" dirty="0"/>
                  <a:t>如果</a:t>
                </a:r>
                <a:r>
                  <a:rPr lang="en-US" altLang="zh-CN" sz="900" dirty="0"/>
                  <a:t>IP</a:t>
                </a:r>
                <a:r>
                  <a:rPr lang="zh-CN" altLang="en-US" sz="900" dirty="0"/>
                  <a:t>没有被分配到以上三者之一，根据</a:t>
                </a:r>
                <a:r>
                  <a:rPr lang="en-US" altLang="zh-CN" sz="900" dirty="0"/>
                  <a:t>MPKI</a:t>
                </a:r>
                <a:r>
                  <a:rPr lang="zh-CN" altLang="en-US" sz="900" dirty="0"/>
                  <a:t>值选择是否开启</a:t>
                </a:r>
                <a:r>
                  <a:rPr lang="en-US" altLang="zh-CN" sz="900" dirty="0"/>
                  <a:t>NLP</a:t>
                </a:r>
              </a:p>
            </p:txBody>
          </p:sp>
          <p:sp>
            <p:nvSpPr>
              <p:cNvPr id="236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00B050"/>
                    </a:solidFill>
                  </a:rPr>
                  <a:t>Tentative NL</a:t>
                </a:r>
              </a:p>
            </p:txBody>
          </p:sp>
        </p:grpSp>
      </p:grpSp>
      <p:cxnSp>
        <p:nvCxnSpPr>
          <p:cNvPr id="242" name="肘形连接符 241"/>
          <p:cNvCxnSpPr>
            <a:stCxn id="128" idx="0"/>
            <a:endCxn id="144" idx="2"/>
          </p:cNvCxnSpPr>
          <p:nvPr/>
        </p:nvCxnSpPr>
        <p:spPr>
          <a:xfrm rot="5400000" flipH="1" flipV="1">
            <a:off x="133980" y="1839872"/>
            <a:ext cx="1788797" cy="76115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>
            <a:stCxn id="142" idx="2"/>
          </p:cNvCxnSpPr>
          <p:nvPr/>
        </p:nvCxnSpPr>
        <p:spPr>
          <a:xfrm flipH="1">
            <a:off x="647800" y="2600734"/>
            <a:ext cx="761156" cy="0"/>
          </a:xfrm>
          <a:prstGeom prst="line">
            <a:avLst/>
          </a:prstGeom>
          <a:ln w="19050">
            <a:solidFill>
              <a:srgbClr val="1F4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128" idx="4"/>
            <a:endCxn id="237" idx="2"/>
          </p:cNvCxnSpPr>
          <p:nvPr/>
        </p:nvCxnSpPr>
        <p:spPr>
          <a:xfrm rot="16200000" flipH="1">
            <a:off x="96453" y="3929614"/>
            <a:ext cx="1863851" cy="761155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140" idx="2"/>
          </p:cNvCxnSpPr>
          <p:nvPr/>
        </p:nvCxnSpPr>
        <p:spPr>
          <a:xfrm flipH="1">
            <a:off x="647800" y="3939617"/>
            <a:ext cx="761156" cy="0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iš1ïḋé">
            <a:extLst>
              <a:ext uri="{FF2B5EF4-FFF2-40B4-BE49-F238E27FC236}">
                <a16:creationId xmlns:a16="http://schemas.microsoft.com/office/drawing/2014/main" id="{EFC51E1A-EAFC-4006-8512-9B029BDC0DB4}"/>
              </a:ext>
            </a:extLst>
          </p:cNvPr>
          <p:cNvSpPr/>
          <p:nvPr/>
        </p:nvSpPr>
        <p:spPr bwMode="auto">
          <a:xfrm>
            <a:off x="516091" y="3114847"/>
            <a:ext cx="263420" cy="26342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258" name="图片 25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775785"/>
            <a:ext cx="5043487" cy="118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1" name="图片 26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4792338"/>
            <a:ext cx="5043487" cy="1866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2" name="图片 26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1932" y="2226436"/>
            <a:ext cx="1628775" cy="438150"/>
          </a:xfrm>
          <a:prstGeom prst="rect">
            <a:avLst/>
          </a:prstGeom>
        </p:spPr>
      </p:pic>
      <p:pic>
        <p:nvPicPr>
          <p:cNvPr id="263" name="图片 26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6694" y="2740453"/>
            <a:ext cx="1619250" cy="419100"/>
          </a:xfrm>
          <a:prstGeom prst="rect">
            <a:avLst/>
          </a:prstGeom>
        </p:spPr>
      </p:pic>
      <p:sp>
        <p:nvSpPr>
          <p:cNvPr id="264" name="文本框 263"/>
          <p:cNvSpPr txBox="1"/>
          <p:nvPr/>
        </p:nvSpPr>
        <p:spPr>
          <a:xfrm>
            <a:off x="9617919" y="229525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66% coverage</a:t>
            </a:r>
            <a:endParaRPr lang="zh-CN" altLang="en-US" dirty="0"/>
          </a:p>
        </p:txBody>
      </p:sp>
      <p:sp>
        <p:nvSpPr>
          <p:cNvPr id="265" name="文本框 264"/>
          <p:cNvSpPr txBox="1"/>
          <p:nvPr/>
        </p:nvSpPr>
        <p:spPr>
          <a:xfrm>
            <a:off x="9617919" y="276533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0% coverage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64" grpId="1"/>
      <p:bldP spid="265" grpId="0"/>
      <p:bldP spid="2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Constant Stride (CS)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555" y="1089660"/>
            <a:ext cx="11620645" cy="4654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6A523E-B8F2-4D5F-8CCC-2AFC8156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1" y="5841783"/>
            <a:ext cx="103822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77D187-8B51-4D2D-963C-30D2633C0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9C8DA-C54F-4E1C-BD35-F1B0CA99E7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C6A08C-A559-4424-90F7-BEADE24F8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39" y="6438900"/>
            <a:ext cx="6759594" cy="419100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CN" sz="900" dirty="0">
                <a:solidFill>
                  <a:srgbClr val="000000"/>
                </a:solidFill>
                <a:latin typeface="Segoe UI" panose="020B0502040204020203" pitchFamily="34" charset="0"/>
              </a:rPr>
              <a:t>[1] J. Kim, S. H. Pugsley, P. V. Gratz, A. L. N. Reddy, C. Wilkerson, and Z. Chishti, "Path confidence based </a:t>
            </a:r>
            <a:r>
              <a:rPr lang="en-US" altLang="zh-CN" sz="900" dirty="0" err="1">
                <a:solidFill>
                  <a:srgbClr val="000000"/>
                </a:solidFill>
                <a:latin typeface="Segoe UI" panose="020B0502040204020203" pitchFamily="34" charset="0"/>
              </a:rPr>
              <a:t>lookahead</a:t>
            </a:r>
            <a:r>
              <a:rPr lang="en-US" altLang="zh-CN" sz="900" dirty="0">
                <a:solidFill>
                  <a:srgbClr val="000000"/>
                </a:solidFill>
                <a:latin typeface="Segoe UI" panose="020B0502040204020203" pitchFamily="34" charset="0"/>
              </a:rPr>
              <a:t> prefetching," 2016.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2870CF-8393-463F-8521-56F6EF24C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Appendix - IPCP </a:t>
            </a:r>
            <a:r>
              <a:rPr lang="en-US" altLang="zh-CN" dirty="0" smtClean="0"/>
              <a:t>Source Code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84FE01-B447-45FC-8F4D-003E44024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9066" b="25469"/>
          <a:stretch/>
        </p:blipFill>
        <p:spPr>
          <a:xfrm>
            <a:off x="673897" y="830511"/>
            <a:ext cx="9468411" cy="18707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7483A-8111-4CDA-8053-7928106008A0}"/>
              </a:ext>
            </a:extLst>
          </p:cNvPr>
          <p:cNvSpPr txBox="1"/>
          <p:nvPr/>
        </p:nvSpPr>
        <p:spPr>
          <a:xfrm>
            <a:off x="243281" y="2704955"/>
            <a:ext cx="2480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ip</a:t>
            </a:r>
            <a:r>
              <a:rPr lang="en-US" altLang="zh-CN" dirty="0"/>
              <a:t> line aligned address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E267A1-A6C5-484E-BD1F-B8150EC0101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483364" y="2452071"/>
            <a:ext cx="0" cy="25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666936-5672-43AC-B693-EB022EDA3582}"/>
              </a:ext>
            </a:extLst>
          </p:cNvPr>
          <p:cNvSpPr txBox="1"/>
          <p:nvPr/>
        </p:nvSpPr>
        <p:spPr>
          <a:xfrm>
            <a:off x="6095999" y="3747674"/>
            <a:ext cx="5791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 Table</a:t>
            </a:r>
            <a:r>
              <a:rPr lang="zh-CN" altLang="en-US" dirty="0"/>
              <a:t>的</a:t>
            </a:r>
            <a:r>
              <a:rPr lang="en-US" altLang="zh-CN" dirty="0"/>
              <a:t>64 entries</a:t>
            </a:r>
            <a:r>
              <a:rPr lang="zh-CN" altLang="en-US" dirty="0"/>
              <a:t>对应一个</a:t>
            </a:r>
            <a:r>
              <a:rPr lang="en-US" altLang="zh-CN" dirty="0"/>
              <a:t>line</a:t>
            </a:r>
            <a:r>
              <a:rPr lang="zh-CN" altLang="en-US" dirty="0"/>
              <a:t>内的</a:t>
            </a:r>
            <a:r>
              <a:rPr lang="en-US" altLang="zh-CN" dirty="0"/>
              <a:t>offset</a:t>
            </a:r>
            <a:r>
              <a:rPr lang="zh-CN" altLang="en-US" dirty="0"/>
              <a:t>地址</a:t>
            </a:r>
            <a:r>
              <a:rPr lang="en-US" altLang="zh-CN" dirty="0"/>
              <a:t>IP index</a:t>
            </a:r>
            <a:r>
              <a:rPr lang="zh-CN" altLang="en-US" dirty="0"/>
              <a:t>（</a:t>
            </a:r>
            <a:r>
              <a:rPr lang="en-US" altLang="zh-CN" dirty="0"/>
              <a:t>0~63</a:t>
            </a:r>
            <a:r>
              <a:rPr lang="zh-CN" altLang="en-US" dirty="0"/>
              <a:t>表示</a:t>
            </a:r>
            <a:r>
              <a:rPr lang="en-US" altLang="zh-CN" dirty="0"/>
              <a:t>64B</a:t>
            </a:r>
            <a:r>
              <a:rPr lang="zh-CN" altLang="en-US" dirty="0"/>
              <a:t>的</a:t>
            </a:r>
            <a:r>
              <a:rPr lang="en-US" altLang="zh-CN" dirty="0"/>
              <a:t>offset</a:t>
            </a:r>
            <a:r>
              <a:rPr lang="zh-CN" altLang="en-US" dirty="0"/>
              <a:t>，这个</a:t>
            </a:r>
            <a:r>
              <a:rPr lang="en-US" altLang="zh-CN" dirty="0"/>
              <a:t>IP offset</a:t>
            </a:r>
            <a:r>
              <a:rPr lang="zh-CN" altLang="en-US" dirty="0"/>
              <a:t>地址需要与</a:t>
            </a:r>
            <a:r>
              <a:rPr lang="en-US" altLang="zh-CN" dirty="0"/>
              <a:t>Last-line-offset</a:t>
            </a:r>
            <a:r>
              <a:rPr lang="zh-CN" altLang="en-US" dirty="0"/>
              <a:t>区分开，后者是</a:t>
            </a:r>
            <a:r>
              <a:rPr lang="en-US" altLang="zh-CN" dirty="0"/>
              <a:t>L1D</a:t>
            </a:r>
            <a:r>
              <a:rPr lang="zh-CN" altLang="en-US" dirty="0"/>
              <a:t>的</a:t>
            </a:r>
            <a:r>
              <a:rPr lang="en-US" altLang="zh-CN" dirty="0"/>
              <a:t>offset</a:t>
            </a:r>
            <a:r>
              <a:rPr lang="zh-CN" altLang="en-US" dirty="0"/>
              <a:t>地址）。当输入一个</a:t>
            </a:r>
            <a:r>
              <a:rPr lang="en-US" altLang="zh-CN" dirty="0"/>
              <a:t>IP</a:t>
            </a:r>
            <a:r>
              <a:rPr lang="zh-CN" altLang="en-US" dirty="0"/>
              <a:t>，可根据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得到</a:t>
            </a:r>
            <a:r>
              <a:rPr lang="zh-CN" altLang="en-US" dirty="0"/>
              <a:t>的</a:t>
            </a:r>
            <a:r>
              <a:rPr lang="en-US" altLang="zh-CN" dirty="0"/>
              <a:t>offset</a:t>
            </a:r>
            <a:r>
              <a:rPr lang="zh-CN" altLang="en-US" dirty="0"/>
              <a:t>地址得到</a:t>
            </a:r>
            <a:r>
              <a:rPr lang="en-US" altLang="zh-CN" dirty="0"/>
              <a:t>IP Table</a:t>
            </a:r>
            <a:r>
              <a:rPr lang="zh-CN" altLang="en-US" dirty="0"/>
              <a:t>中的对应</a:t>
            </a:r>
            <a:r>
              <a:rPr lang="en-US" altLang="zh-CN" dirty="0"/>
              <a:t>offset entry</a:t>
            </a:r>
            <a:r>
              <a:rPr lang="zh-CN" altLang="en-US" dirty="0"/>
              <a:t>中保存的</a:t>
            </a:r>
            <a:r>
              <a:rPr lang="en-US" altLang="zh-CN" dirty="0" smtClean="0"/>
              <a:t>IP-tag(IP</a:t>
            </a:r>
            <a:r>
              <a:rPr lang="zh-CN" altLang="en-US" dirty="0" smtClean="0"/>
              <a:t>的</a:t>
            </a:r>
            <a:r>
              <a:rPr lang="en-US" altLang="zh-CN" dirty="0"/>
              <a:t>line aligned address)</a:t>
            </a:r>
            <a:r>
              <a:rPr lang="zh-CN" altLang="en-US" dirty="0"/>
              <a:t>，并将</a:t>
            </a:r>
            <a:r>
              <a:rPr lang="en-US" altLang="zh-CN" dirty="0"/>
              <a:t>IP Table</a:t>
            </a:r>
            <a:r>
              <a:rPr lang="zh-CN" altLang="en-US" dirty="0"/>
              <a:t>中保存的</a:t>
            </a:r>
            <a:r>
              <a:rPr lang="en-US" altLang="zh-CN" dirty="0"/>
              <a:t>IP-tag</a:t>
            </a:r>
            <a:r>
              <a:rPr lang="zh-CN" altLang="en-US" dirty="0"/>
              <a:t>与输入</a:t>
            </a:r>
            <a:r>
              <a:rPr lang="en-US" altLang="zh-CN" dirty="0"/>
              <a:t>IP</a:t>
            </a:r>
            <a:r>
              <a:rPr lang="zh-CN" altLang="en-US" dirty="0"/>
              <a:t>的</a:t>
            </a:r>
            <a:r>
              <a:rPr lang="en-US" altLang="zh-CN" dirty="0"/>
              <a:t>IP-tag</a:t>
            </a:r>
            <a:r>
              <a:rPr lang="zh-CN" altLang="en-US" dirty="0"/>
              <a:t>进行比较。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486154-DF0D-49CB-8AEC-324D8A42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" y="3245115"/>
            <a:ext cx="6024956" cy="30229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2321" y="900853"/>
            <a:ext cx="13997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Ref: MICRO’16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205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 2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2022857"/>
            <a:ext cx="5046283" cy="2709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IP Classifier</a:t>
            </a:r>
            <a:endParaRPr lang="zh-CN" altLang="en-US" dirty="0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82B7CA7D-C548-4213-91D5-5E7136F8FE28}"/>
              </a:ext>
            </a:extLst>
          </p:cNvPr>
          <p:cNvCxnSpPr/>
          <p:nvPr/>
        </p:nvCxnSpPr>
        <p:spPr>
          <a:xfrm>
            <a:off x="6737675" y="2729674"/>
            <a:ext cx="4782813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C3937F9-524D-47A7-B56C-DE83C51625F4}"/>
              </a:ext>
            </a:extLst>
          </p:cNvPr>
          <p:cNvCxnSpPr/>
          <p:nvPr/>
        </p:nvCxnSpPr>
        <p:spPr>
          <a:xfrm>
            <a:off x="6737675" y="3946334"/>
            <a:ext cx="4782813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组合 228"/>
          <p:cNvGrpSpPr/>
          <p:nvPr/>
        </p:nvGrpSpPr>
        <p:grpSpPr>
          <a:xfrm>
            <a:off x="1408956" y="945480"/>
            <a:ext cx="4969321" cy="1464849"/>
            <a:chOff x="6572268" y="1120740"/>
            <a:chExt cx="4969321" cy="1464849"/>
          </a:xfrm>
        </p:grpSpPr>
        <p:grpSp>
          <p:nvGrpSpPr>
            <p:cNvPr id="121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144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9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íśḻíďè">
                    <a:extLst>
                      <a:ext uri="{FF2B5EF4-FFF2-40B4-BE49-F238E27FC236}">
                        <a16:creationId xmlns:a16="http://schemas.microsoft.com/office/drawing/2014/main" id="{074F1D0A-49E8-449D-8404-2BCDF2791610}"/>
                      </a:ext>
                    </a:extLst>
                  </p:cNvPr>
                  <p:cNvSpPr txBox="1"/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noFill/>
                </p:spPr>
                <p:txBody>
                  <a:bodyPr wrap="square" lIns="90000" tIns="46800" rIns="90000" bIns="46800">
                    <a:normAutofit fontScale="92500"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100" b="1" dirty="0">
                        <a:latin typeface="+mj-lt"/>
                      </a:rPr>
                      <a:t>Training phase: </a:t>
                    </a:r>
                    <a:r>
                      <a:rPr lang="en-US" altLang="zh-CN" sz="1100" dirty="0">
                        <a:latin typeface="+mj-lt"/>
                      </a:rPr>
                      <a:t>An IP is trained till it gains enough confidence</a:t>
                    </a: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100" b="1" dirty="0">
                        <a:latin typeface="+mj-lt"/>
                      </a:rPr>
                      <a:t>Trained phase: </a:t>
                    </a:r>
                  </a:p>
                  <a:p>
                    <a:pPr>
                      <a:lnSpc>
                        <a:spcPct val="13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𝑃𝑟𝑒𝑓𝑒𝑡𝑐h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𝑐𝑎𝑐h𝑒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𝑙𝑖𝑛𝑒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𝑎𝑑𝑑𝑟𝑒𝑠𝑠</m:t>
                              </m:r>
                            </m:e>
                          </m:d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𝑙𝑒𝑎𝑟𝑛𝑒𝑑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11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8" name="íśḻíďè">
                    <a:extLst>
                      <a:ext uri="{FF2B5EF4-FFF2-40B4-BE49-F238E27FC236}">
                        <a16:creationId xmlns:a16="http://schemas.microsoft.com/office/drawing/2014/main" id="{074F1D0A-49E8-449D-8404-2BCDF2791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Constant Stride (CS)</a:t>
                </a:r>
              </a:p>
            </p:txBody>
          </p:sp>
        </p:grpSp>
      </p:grpSp>
      <p:grpSp>
        <p:nvGrpSpPr>
          <p:cNvPr id="230" name="组合 229"/>
          <p:cNvGrpSpPr/>
          <p:nvPr/>
        </p:nvGrpSpPr>
        <p:grpSpPr>
          <a:xfrm>
            <a:off x="1408956" y="2247981"/>
            <a:ext cx="4969321" cy="1464849"/>
            <a:chOff x="6572268" y="2389592"/>
            <a:chExt cx="4969321" cy="1464849"/>
          </a:xfrm>
        </p:grpSpPr>
        <p:grpSp>
          <p:nvGrpSpPr>
            <p:cNvPr id="122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404842"/>
              <a:ext cx="675000" cy="675005"/>
              <a:chOff x="7209746" y="4153276"/>
              <a:chExt cx="675000" cy="675005"/>
            </a:xfrm>
          </p:grpSpPr>
          <p:sp>
            <p:nvSpPr>
              <p:cNvPr id="142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0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389592"/>
              <a:ext cx="4128914" cy="1464849"/>
              <a:chOff x="7412675" y="1120740"/>
              <a:chExt cx="4128914" cy="1464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î$ḻíďé">
                    <a:extLst>
                      <a:ext uri="{FF2B5EF4-FFF2-40B4-BE49-F238E27FC236}">
                        <a16:creationId xmlns:a16="http://schemas.microsoft.com/office/drawing/2014/main" id="{298ABF2D-C2D2-4298-AD4F-8E80C1685513}"/>
                      </a:ext>
                    </a:extLst>
                  </p:cNvPr>
                  <p:cNvSpPr txBox="1"/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noFill/>
                </p:spPr>
                <p:txBody>
                  <a:bodyPr wrap="square" lIns="90000" tIns="46800" rIns="90000" bIns="46800">
                    <a:norm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𝑆𝑖𝑔𝑛𝑎𝑡𝑢𝑟𝑒</m:t>
                        </m:r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𝑠𝑖𝑔𝑛𝑎𝑡𝑢𝑟𝑒</m:t>
                                </m:r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≪1</m:t>
                                </m:r>
                              </m:e>
                            </m:d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𝑠𝑡𝑟𝑖𝑑𝑒</m:t>
                        </m:r>
                      </m:oMath>
                    </a14:m>
                    <a:endParaRPr lang="en-US" altLang="zh-CN" sz="1100" i="1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î$ḻíďé">
                    <a:extLst>
                      <a:ext uri="{FF2B5EF4-FFF2-40B4-BE49-F238E27FC236}">
                        <a16:creationId xmlns:a16="http://schemas.microsoft.com/office/drawing/2014/main" id="{298ABF2D-C2D2-4298-AD4F-8E80C1685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675" y="1592560"/>
                    <a:ext cx="4128914" cy="9930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1F4D78"/>
                    </a:solidFill>
                  </a:rPr>
                  <a:t>Complex stride (CPLX)</a:t>
                </a: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1408956" y="3550482"/>
            <a:ext cx="4969321" cy="1464849"/>
            <a:chOff x="6572268" y="4180985"/>
            <a:chExt cx="4969321" cy="1464849"/>
          </a:xfrm>
        </p:grpSpPr>
        <p:grpSp>
          <p:nvGrpSpPr>
            <p:cNvPr id="123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232617"/>
              <a:ext cx="675000" cy="675005"/>
              <a:chOff x="7209746" y="4153276"/>
              <a:chExt cx="675000" cy="675005"/>
            </a:xfrm>
          </p:grpSpPr>
          <p:sp>
            <p:nvSpPr>
              <p:cNvPr id="140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1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180985"/>
              <a:ext cx="4128914" cy="1464849"/>
              <a:chOff x="7412675" y="1120740"/>
              <a:chExt cx="4128914" cy="1464849"/>
            </a:xfrm>
          </p:grpSpPr>
          <p:sp>
            <p:nvSpPr>
              <p:cNvPr id="134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 fontScale="77500" lnSpcReduction="20000"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latin typeface="+mj-lt"/>
                  </a:rPr>
                  <a:t>Definition: </a:t>
                </a:r>
                <a:r>
                  <a:rPr lang="en-US" altLang="zh-CN" sz="1200" dirty="0">
                    <a:latin typeface="+mj-lt"/>
                  </a:rPr>
                  <a:t>A set of cache aligned accesses (within a small memory region) that usually follow a </a:t>
                </a:r>
                <a:r>
                  <a:rPr lang="en-US" altLang="zh-CN" sz="1200" dirty="0" err="1">
                    <a:latin typeface="+mj-lt"/>
                  </a:rPr>
                  <a:t>bursty</a:t>
                </a:r>
                <a:r>
                  <a:rPr lang="en-US" altLang="zh-CN" sz="1200" dirty="0">
                    <a:latin typeface="+mj-lt"/>
                  </a:rPr>
                  <a:t> pattern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j-lt"/>
                  </a:rPr>
                  <a:t>32-b Bit Vector</a:t>
                </a:r>
                <a:r>
                  <a:rPr lang="zh-CN" altLang="en-US" sz="1200" dirty="0">
                    <a:latin typeface="+mj-lt"/>
                  </a:rPr>
                  <a:t>中</a:t>
                </a:r>
                <a:r>
                  <a:rPr lang="en-US" altLang="zh-CN" sz="1200" dirty="0">
                    <a:latin typeface="+mj-lt"/>
                  </a:rPr>
                  <a:t>”1”</a:t>
                </a:r>
                <a:r>
                  <a:rPr lang="zh-CN" altLang="en-US" sz="1200" dirty="0">
                    <a:latin typeface="+mj-lt"/>
                  </a:rPr>
                  <a:t>的个数超过</a:t>
                </a:r>
                <a:r>
                  <a:rPr lang="en-US" altLang="zh-CN" sz="1200" dirty="0">
                    <a:latin typeface="+mj-lt"/>
                  </a:rPr>
                  <a:t>75%</a:t>
                </a:r>
                <a:r>
                  <a:rPr lang="zh-CN" altLang="en-US" sz="1200" dirty="0">
                    <a:latin typeface="+mj-lt"/>
                  </a:rPr>
                  <a:t>，</a:t>
                </a:r>
                <a:r>
                  <a:rPr lang="en-US" altLang="zh-CN" sz="1200" dirty="0">
                    <a:latin typeface="+mj-lt"/>
                  </a:rPr>
                  <a:t>Dense count</a:t>
                </a:r>
                <a:r>
                  <a:rPr lang="zh-CN" altLang="en-US" sz="1200" dirty="0">
                    <a:latin typeface="+mj-lt"/>
                  </a:rPr>
                  <a:t>置位，并且</a:t>
                </a:r>
                <a:r>
                  <a:rPr lang="en-US" altLang="zh-CN" sz="1200" dirty="0">
                    <a:latin typeface="+mj-lt"/>
                  </a:rPr>
                  <a:t>Trained</a:t>
                </a:r>
                <a:r>
                  <a:rPr lang="zh-CN" altLang="en-US" sz="1200" dirty="0">
                    <a:latin typeface="+mj-lt"/>
                  </a:rPr>
                  <a:t>置位</a:t>
                </a:r>
                <a:endParaRPr lang="en-US" altLang="zh-CN" sz="1200" dirty="0">
                  <a:latin typeface="+mj-lt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j-lt"/>
                  </a:rPr>
                  <a:t>根据</a:t>
                </a:r>
                <a:r>
                  <a:rPr lang="en-US" altLang="zh-CN" sz="1200" dirty="0" err="1">
                    <a:latin typeface="+mj-lt"/>
                  </a:rPr>
                  <a:t>Pos</a:t>
                </a:r>
                <a:r>
                  <a:rPr lang="en-US" altLang="zh-CN" sz="1200" dirty="0">
                    <a:latin typeface="+mj-lt"/>
                  </a:rPr>
                  <a:t>/</a:t>
                </a:r>
                <a:r>
                  <a:rPr lang="en-US" altLang="zh-CN" sz="1200" dirty="0" err="1">
                    <a:latin typeface="+mj-lt"/>
                  </a:rPr>
                  <a:t>neg</a:t>
                </a:r>
                <a:r>
                  <a:rPr lang="en-US" altLang="zh-CN" sz="1200" dirty="0">
                    <a:latin typeface="+mj-lt"/>
                  </a:rPr>
                  <a:t> count</a:t>
                </a:r>
                <a:r>
                  <a:rPr lang="zh-CN" altLang="en-US" sz="1200" dirty="0">
                    <a:latin typeface="+mj-lt"/>
                  </a:rPr>
                  <a:t>的</a:t>
                </a:r>
                <a:r>
                  <a:rPr lang="en-US" altLang="zh-CN" sz="1200" dirty="0">
                    <a:latin typeface="+mj-lt"/>
                  </a:rPr>
                  <a:t>MSB</a:t>
                </a:r>
                <a:r>
                  <a:rPr lang="zh-CN" altLang="en-US" sz="1200" dirty="0">
                    <a:latin typeface="+mj-lt"/>
                  </a:rPr>
                  <a:t>决定</a:t>
                </a:r>
                <a:r>
                  <a:rPr lang="en-US" altLang="zh-CN" sz="1200" dirty="0">
                    <a:latin typeface="+mj-lt"/>
                  </a:rPr>
                  <a:t>Direction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+mj-lt"/>
                  </a:rPr>
                  <a:t>根据</a:t>
                </a:r>
                <a:r>
                  <a:rPr lang="en-US" altLang="zh-CN" sz="1200" dirty="0">
                    <a:latin typeface="+mj-lt"/>
                  </a:rPr>
                  <a:t>Trained</a:t>
                </a:r>
                <a:r>
                  <a:rPr lang="zh-CN" altLang="en-US" sz="1200" dirty="0">
                    <a:latin typeface="+mj-lt"/>
                  </a:rPr>
                  <a:t>或</a:t>
                </a:r>
                <a:r>
                  <a:rPr lang="en-US" altLang="zh-CN" sz="1200" dirty="0">
                    <a:latin typeface="+mj-lt"/>
                  </a:rPr>
                  <a:t>Tentative</a:t>
                </a:r>
                <a:r>
                  <a:rPr lang="zh-CN" altLang="en-US" sz="1200" dirty="0">
                    <a:latin typeface="+mj-lt"/>
                  </a:rPr>
                  <a:t>置位确定该区域为</a:t>
                </a:r>
                <a:r>
                  <a:rPr lang="en-US" altLang="zh-CN" sz="1200" dirty="0">
                    <a:latin typeface="+mj-lt"/>
                  </a:rPr>
                  <a:t>GS class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900" dirty="0"/>
              </a:p>
            </p:txBody>
          </p:sp>
          <p:sp>
            <p:nvSpPr>
              <p:cNvPr id="135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44546A"/>
                    </a:solidFill>
                  </a:rPr>
                  <a:t>Global Stream (GS)</a:t>
                </a: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1408956" y="4852983"/>
            <a:ext cx="4969321" cy="1464849"/>
            <a:chOff x="6572268" y="4180985"/>
            <a:chExt cx="4969321" cy="1464849"/>
          </a:xfrm>
        </p:grpSpPr>
        <p:grpSp>
          <p:nvGrpSpPr>
            <p:cNvPr id="233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232617"/>
              <a:ext cx="675000" cy="675005"/>
              <a:chOff x="7209746" y="4153276"/>
              <a:chExt cx="675000" cy="675005"/>
            </a:xfrm>
          </p:grpSpPr>
          <p:sp>
            <p:nvSpPr>
              <p:cNvPr id="237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0B0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4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180985"/>
              <a:ext cx="4128914" cy="1464849"/>
              <a:chOff x="7412675" y="1120740"/>
              <a:chExt cx="4128914" cy="1464849"/>
            </a:xfrm>
          </p:grpSpPr>
          <p:sp>
            <p:nvSpPr>
              <p:cNvPr id="235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900" dirty="0"/>
                  <a:t>如果</a:t>
                </a:r>
                <a:r>
                  <a:rPr lang="en-US" altLang="zh-CN" sz="900" dirty="0"/>
                  <a:t>IP</a:t>
                </a:r>
                <a:r>
                  <a:rPr lang="zh-CN" altLang="en-US" sz="900" dirty="0"/>
                  <a:t>没有被分配到以上三者之一，根据</a:t>
                </a:r>
                <a:r>
                  <a:rPr lang="en-US" altLang="zh-CN" sz="900" dirty="0"/>
                  <a:t>MPKI</a:t>
                </a:r>
                <a:r>
                  <a:rPr lang="zh-CN" altLang="en-US" sz="900" dirty="0"/>
                  <a:t>值选择是否开启</a:t>
                </a:r>
                <a:r>
                  <a:rPr lang="en-US" altLang="zh-CN" sz="900" dirty="0"/>
                  <a:t>NLP</a:t>
                </a:r>
              </a:p>
            </p:txBody>
          </p:sp>
          <p:sp>
            <p:nvSpPr>
              <p:cNvPr id="236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600" b="1" dirty="0">
                    <a:solidFill>
                      <a:srgbClr val="00B050"/>
                    </a:solidFill>
                  </a:rPr>
                  <a:t>Tentative NL</a:t>
                </a:r>
              </a:p>
            </p:txBody>
          </p:sp>
        </p:grpSp>
      </p:grpSp>
      <p:cxnSp>
        <p:nvCxnSpPr>
          <p:cNvPr id="242" name="肘形连接符 241"/>
          <p:cNvCxnSpPr>
            <a:stCxn id="128" idx="0"/>
            <a:endCxn id="144" idx="2"/>
          </p:cNvCxnSpPr>
          <p:nvPr/>
        </p:nvCxnSpPr>
        <p:spPr>
          <a:xfrm rot="5400000" flipH="1" flipV="1">
            <a:off x="133980" y="1839872"/>
            <a:ext cx="1788797" cy="76115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>
            <a:stCxn id="142" idx="2"/>
          </p:cNvCxnSpPr>
          <p:nvPr/>
        </p:nvCxnSpPr>
        <p:spPr>
          <a:xfrm flipH="1">
            <a:off x="647800" y="2600734"/>
            <a:ext cx="761156" cy="0"/>
          </a:xfrm>
          <a:prstGeom prst="line">
            <a:avLst/>
          </a:prstGeom>
          <a:ln w="19050">
            <a:solidFill>
              <a:srgbClr val="1F4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肘形连接符 246"/>
          <p:cNvCxnSpPr>
            <a:stCxn id="128" idx="4"/>
            <a:endCxn id="237" idx="2"/>
          </p:cNvCxnSpPr>
          <p:nvPr/>
        </p:nvCxnSpPr>
        <p:spPr>
          <a:xfrm rot="16200000" flipH="1">
            <a:off x="96453" y="3929614"/>
            <a:ext cx="1863851" cy="761155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140" idx="2"/>
          </p:cNvCxnSpPr>
          <p:nvPr/>
        </p:nvCxnSpPr>
        <p:spPr>
          <a:xfrm flipH="1">
            <a:off x="647800" y="3939617"/>
            <a:ext cx="761156" cy="0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iš1ïḋé">
            <a:extLst>
              <a:ext uri="{FF2B5EF4-FFF2-40B4-BE49-F238E27FC236}">
                <a16:creationId xmlns:a16="http://schemas.microsoft.com/office/drawing/2014/main" id="{EFC51E1A-EAFC-4006-8512-9B029BDC0DB4}"/>
              </a:ext>
            </a:extLst>
          </p:cNvPr>
          <p:cNvSpPr/>
          <p:nvPr/>
        </p:nvSpPr>
        <p:spPr bwMode="auto">
          <a:xfrm>
            <a:off x="516091" y="3114847"/>
            <a:ext cx="263420" cy="26342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258" name="图片 25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775785"/>
            <a:ext cx="5043487" cy="118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1" name="图片 26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8277" y="4792338"/>
            <a:ext cx="5043487" cy="18667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箭头连接符 6"/>
          <p:cNvCxnSpPr/>
          <p:nvPr/>
        </p:nvCxnSpPr>
        <p:spPr>
          <a:xfrm flipH="1" flipV="1">
            <a:off x="10643616" y="1417300"/>
            <a:ext cx="1243584" cy="196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841932" y="2487168"/>
            <a:ext cx="4045268" cy="89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1149107" y="3378266"/>
            <a:ext cx="738093" cy="152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2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IPCP Overview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1795" y="791543"/>
            <a:ext cx="9468411" cy="52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1571AF-9DC6-4FA8-A927-6AF2AB451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D9B7CE-B55F-4025-8D5A-00218A4ED4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958D41-ACA2-461E-841E-EA84354421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12FAF5-BD1E-4F3A-B54F-D216BC1133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Hardware Overhead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ECF91B-4C20-4480-A141-443B872B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789" y="1313054"/>
            <a:ext cx="9974875" cy="45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021493" y="4967614"/>
            <a:ext cx="5825067" cy="8506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1493" y="1227485"/>
            <a:ext cx="5825067" cy="28906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4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Evaluation Setup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5365464" cy="5527410"/>
          </a:xfrm>
        </p:spPr>
        <p:txBody>
          <a:bodyPr/>
          <a:lstStyle/>
          <a:p>
            <a:r>
              <a:rPr lang="en-US" altLang="zh-CN" dirty="0"/>
              <a:t>Simulator</a:t>
            </a:r>
          </a:p>
          <a:p>
            <a:pPr lvl="1"/>
            <a:r>
              <a:rPr lang="en-US" altLang="zh-CN" dirty="0" err="1"/>
              <a:t>ChampSim</a:t>
            </a:r>
            <a:endParaRPr lang="en-US" altLang="zh-CN" dirty="0"/>
          </a:p>
          <a:p>
            <a:r>
              <a:rPr lang="en-US" altLang="zh-CN" dirty="0"/>
              <a:t>Simulated System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Benchmarks</a:t>
            </a:r>
          </a:p>
          <a:p>
            <a:pPr lvl="1"/>
            <a:r>
              <a:rPr lang="en-US" altLang="zh-CN" dirty="0"/>
              <a:t>SPEC CPU 2017</a:t>
            </a:r>
          </a:p>
          <a:p>
            <a:pPr lvl="1"/>
            <a:r>
              <a:rPr lang="en-US" altLang="zh-CN" dirty="0" err="1"/>
              <a:t>CloudSuite</a:t>
            </a:r>
            <a:endParaRPr lang="en-US" altLang="zh-CN" dirty="0"/>
          </a:p>
          <a:p>
            <a:pPr lvl="1"/>
            <a:r>
              <a:rPr lang="en-US" altLang="zh-CN" dirty="0"/>
              <a:t>CNN</a:t>
            </a:r>
          </a:p>
          <a:p>
            <a:pPr lvl="1"/>
            <a:r>
              <a:rPr lang="en-US" altLang="zh-CN" dirty="0"/>
              <a:t>RNN</a:t>
            </a:r>
          </a:p>
          <a:p>
            <a:pPr lvl="1"/>
            <a:r>
              <a:rPr lang="en-US" altLang="zh-CN" dirty="0"/>
              <a:t>Homo. mixes and hetero. mixes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" y="2207642"/>
            <a:ext cx="4588383" cy="1139971"/>
          </a:xfrm>
          <a:prstGeom prst="rect">
            <a:avLst/>
          </a:prstGeom>
        </p:spPr>
      </p:pic>
      <p:sp>
        <p:nvSpPr>
          <p:cNvPr id="9" name="文本占位符 5"/>
          <p:cNvSpPr txBox="1">
            <a:spLocks/>
          </p:cNvSpPr>
          <p:nvPr/>
        </p:nvSpPr>
        <p:spPr>
          <a:xfrm>
            <a:off x="6257552" y="766710"/>
            <a:ext cx="5365464" cy="47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Competing Works</a:t>
            </a:r>
          </a:p>
          <a:p>
            <a:pPr lvl="1"/>
            <a:r>
              <a:rPr lang="en-US" altLang="zh-CN" dirty="0"/>
              <a:t>NL, Stream, BOP, VLDP, SPP, </a:t>
            </a:r>
            <a:r>
              <a:rPr lang="en-US" altLang="zh-CN" dirty="0" err="1"/>
              <a:t>DSPatch</a:t>
            </a:r>
            <a:r>
              <a:rPr lang="en-US" altLang="zh-CN" dirty="0"/>
              <a:t>, MLOP, TSKID, DOL, SMS and Bingo</a:t>
            </a:r>
          </a:p>
          <a:p>
            <a:pPr lvl="1"/>
            <a:r>
              <a:rPr lang="en-US" altLang="zh-CN" dirty="0"/>
              <a:t>All possible combinations</a:t>
            </a: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7611" y="2639441"/>
            <a:ext cx="4665345" cy="1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Single-core Evaluation Results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991" y="902844"/>
            <a:ext cx="5750137" cy="253862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813387" y="1469813"/>
            <a:ext cx="575733" cy="25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99379" y="1047076"/>
            <a:ext cx="187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Compressed storage overhead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46259" y="754688"/>
            <a:ext cx="187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Original storage overhead</a:t>
            </a:r>
            <a:endParaRPr lang="zh-CN" altLang="en-US" sz="1600" dirty="0"/>
          </a:p>
        </p:txBody>
      </p:sp>
      <p:cxnSp>
        <p:nvCxnSpPr>
          <p:cNvPr id="14" name="直接箭头连接符 13"/>
          <p:cNvCxnSpPr>
            <a:stCxn id="12" idx="1"/>
          </p:cNvCxnSpPr>
          <p:nvPr/>
        </p:nvCxnSpPr>
        <p:spPr>
          <a:xfrm flipH="1">
            <a:off x="5940213" y="1047076"/>
            <a:ext cx="406046" cy="42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52991" y="3630497"/>
            <a:ext cx="5993268" cy="2724213"/>
            <a:chOff x="352991" y="3630497"/>
            <a:chExt cx="5993268" cy="272421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2991" y="3630497"/>
              <a:ext cx="5993268" cy="2724213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844800" y="4717859"/>
              <a:ext cx="351339" cy="134766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25139" y="4192457"/>
              <a:ext cx="242469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 err="1">
                  <a:solidFill>
                    <a:srgbClr val="00B050"/>
                  </a:solidFill>
                  <a:latin typeface="NimbusMonL-Regu"/>
                </a:rPr>
                <a:t>cactusBSSN</a:t>
              </a:r>
              <a:r>
                <a:rPr lang="en-US" altLang="zh-CN" sz="1100" dirty="0">
                  <a:solidFill>
                    <a:srgbClr val="00B050"/>
                  </a:solidFill>
                  <a:latin typeface="NimbusMonL-Regu"/>
                </a:rPr>
                <a:t> </a:t>
              </a:r>
              <a:r>
                <a:rPr lang="en-US" altLang="zh-CN" sz="1100" dirty="0">
                  <a:solidFill>
                    <a:srgbClr val="00B050"/>
                  </a:solidFill>
                  <a:latin typeface="NimbusRomNo9L-Regu"/>
                </a:rPr>
                <a:t>has many IPs whose reuse distance is more than 1024</a:t>
              </a:r>
              <a:endParaRPr lang="zh-CN" altLang="en-US" sz="11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951623" y="1928800"/>
            <a:ext cx="49355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Conclusion: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IPCP outperformances all others except Bingo with 119KB.</a:t>
            </a:r>
          </a:p>
        </p:txBody>
      </p:sp>
      <p:cxnSp>
        <p:nvCxnSpPr>
          <p:cNvPr id="23" name="直接箭头连接符 22"/>
          <p:cNvCxnSpPr>
            <a:stCxn id="20" idx="1"/>
          </p:cNvCxnSpPr>
          <p:nvPr/>
        </p:nvCxnSpPr>
        <p:spPr>
          <a:xfrm flipH="1">
            <a:off x="5821681" y="2298132"/>
            <a:ext cx="1129942" cy="95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078903" y="4747230"/>
            <a:ext cx="435984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/>
              <a:t>Conclusion: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For memory-intensive traces, IPCP improves 45.1%, the rest three </a:t>
            </a:r>
            <a:r>
              <a:rPr lang="en-US" altLang="zh-CN" sz="1400" dirty="0" err="1"/>
              <a:t>prefetchers</a:t>
            </a:r>
            <a:r>
              <a:rPr lang="en-US" altLang="zh-CN" sz="1400" dirty="0"/>
              <a:t> improve ~42.5%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For entire SPEC CPU 2017 suite, IPCP improves 22%, the next top three  improve 18.2%~18.8%</a:t>
            </a:r>
            <a:endParaRPr lang="zh-CN" altLang="en-US" sz="1400" dirty="0"/>
          </a:p>
        </p:txBody>
      </p:sp>
      <p:cxnSp>
        <p:nvCxnSpPr>
          <p:cNvPr id="27" name="直接箭头连接符 26"/>
          <p:cNvCxnSpPr>
            <a:cxnSpLocks/>
            <a:stCxn id="25" idx="1"/>
          </p:cNvCxnSpPr>
          <p:nvPr/>
        </p:nvCxnSpPr>
        <p:spPr>
          <a:xfrm flipH="1">
            <a:off x="5334000" y="5439728"/>
            <a:ext cx="1744903" cy="6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0737DD16-E897-444C-B1A8-9F5E6E5A88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2766" y="2902028"/>
            <a:ext cx="4665345" cy="1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Single-core Evaluation Results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77" y="940329"/>
            <a:ext cx="4751222" cy="17148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77" y="2953331"/>
            <a:ext cx="7074624" cy="3420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30780" y="2888138"/>
            <a:ext cx="1162050" cy="24611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09516" y="2888138"/>
            <a:ext cx="267232" cy="262264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13150" y="2888138"/>
            <a:ext cx="369570" cy="2730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4788940" y="2265680"/>
            <a:ext cx="1261340" cy="6224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98724" y="2081014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Poor coverage</a:t>
            </a:r>
            <a:endParaRPr lang="zh-CN" altLang="en-US" sz="1400" dirty="0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3982720" y="5547360"/>
            <a:ext cx="18084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836164" y="5618480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Zero or even negative coverage</a:t>
            </a:r>
            <a:endParaRPr lang="zh-CN" altLang="en-US" sz="14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79" y="942446"/>
            <a:ext cx="5837073" cy="194569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16071" y="3930998"/>
            <a:ext cx="398731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Conclusion: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State-of-the-art spatial </a:t>
            </a:r>
            <a:r>
              <a:rPr lang="en-US" altLang="zh-CN" sz="1400" dirty="0" err="1"/>
              <a:t>prefetchers</a:t>
            </a:r>
            <a:r>
              <a:rPr lang="en-US" altLang="zh-CN" sz="1400" dirty="0"/>
              <a:t>, including IPCP, fail to cover a majority of misses for </a:t>
            </a:r>
            <a:r>
              <a:rPr lang="en-US" altLang="zh-CN" sz="1400" dirty="0" err="1"/>
              <a:t>mcf</a:t>
            </a:r>
            <a:r>
              <a:rPr lang="en-US" altLang="zh-CN" sz="1400" dirty="0"/>
              <a:t> and </a:t>
            </a:r>
            <a:r>
              <a:rPr lang="en-US" altLang="zh-CN" sz="1400" dirty="0" err="1"/>
              <a:t>omnetpp</a:t>
            </a:r>
            <a:r>
              <a:rPr lang="en-US" altLang="zh-CN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6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Single-core Evaluation Results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78932"/>
            <a:ext cx="5650127" cy="28040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583025"/>
            <a:ext cx="5724097" cy="25400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88" y="778932"/>
            <a:ext cx="5487352" cy="33777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72238" y="4478630"/>
            <a:ext cx="343376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Conclusion: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GS (30%)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CS (46.7%)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CPLX and NL cover some of the complex and irregular strides.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GS class alone is not effective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Priority: GS&gt;CS&gt;CPLX</a:t>
            </a:r>
          </a:p>
        </p:txBody>
      </p:sp>
      <p:sp>
        <p:nvSpPr>
          <p:cNvPr id="13" name="矩形 12"/>
          <p:cNvSpPr/>
          <p:nvPr/>
        </p:nvSpPr>
        <p:spPr>
          <a:xfrm>
            <a:off x="6864612" y="912172"/>
            <a:ext cx="25994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NimbusRomNo9L-Regu"/>
              </a:rPr>
              <a:t>GS class alone is not effective.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573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Multi-core Evaluation Results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838200"/>
            <a:ext cx="4607965" cy="28352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95" y="838199"/>
            <a:ext cx="6684218" cy="283529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9056" y="4398865"/>
            <a:ext cx="39873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Conclusion: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IPCP (23.4%), Bingo (20.9%), MLOP (20%)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00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6021493" y="1227485"/>
            <a:ext cx="5825067" cy="37286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5672190"/>
          </a:xfrm>
        </p:spPr>
        <p:txBody>
          <a:bodyPr/>
          <a:lstStyle/>
          <a:p>
            <a:r>
              <a:rPr lang="en-US" altLang="zh-CN" dirty="0" smtClean="0"/>
              <a:t>Contributions</a:t>
            </a:r>
          </a:p>
          <a:p>
            <a:pPr lvl="1"/>
            <a:r>
              <a:rPr lang="en-US" altLang="zh-CN" dirty="0" smtClean="0"/>
              <a:t>Correlate spatial access pattern with IPs</a:t>
            </a:r>
          </a:p>
          <a:p>
            <a:pPr lvl="1"/>
            <a:r>
              <a:rPr lang="en-US" altLang="zh-CN" dirty="0" smtClean="0"/>
              <a:t>Design a tiny </a:t>
            </a:r>
            <a:r>
              <a:rPr lang="en-US" altLang="zh-CN" dirty="0" err="1" smtClean="0"/>
              <a:t>prefetcher</a:t>
            </a:r>
            <a:r>
              <a:rPr lang="en-US" altLang="zh-CN" dirty="0" smtClean="0"/>
              <a:t> per class based on IPs classification</a:t>
            </a:r>
          </a:p>
          <a:p>
            <a:pPr lvl="1"/>
            <a:r>
              <a:rPr lang="en-US" altLang="zh-CN" dirty="0" smtClean="0"/>
              <a:t>Inspired by SPP and Bingo, and obtains better performance</a:t>
            </a:r>
          </a:p>
          <a:p>
            <a:r>
              <a:rPr lang="en-US" altLang="zh-CN" dirty="0" smtClean="0"/>
              <a:t>Drawbacks</a:t>
            </a:r>
          </a:p>
          <a:p>
            <a:pPr lvl="1"/>
            <a:r>
              <a:rPr lang="en-US" altLang="zh-CN" dirty="0" smtClean="0"/>
              <a:t>Warmup is inevitable</a:t>
            </a:r>
          </a:p>
          <a:p>
            <a:pPr lvl="1"/>
            <a:r>
              <a:rPr lang="en-US" altLang="zh-CN" dirty="0" smtClean="0"/>
              <a:t>All pages share a common IP table/RST, suffers from low accuracy under irregular </a:t>
            </a:r>
            <a:r>
              <a:rPr lang="en-US" altLang="zh-CN" dirty="0" smtClean="0"/>
              <a:t>patterns</a:t>
            </a:r>
          </a:p>
          <a:p>
            <a:r>
              <a:rPr lang="zh-CN" altLang="en-US" dirty="0" smtClean="0"/>
              <a:t>后续工作</a:t>
            </a:r>
            <a:endParaRPr lang="en-US" altLang="zh-CN" dirty="0"/>
          </a:p>
          <a:p>
            <a:pPr lvl="1"/>
            <a:r>
              <a:rPr lang="en-US" altLang="zh-CN" sz="1600" dirty="0" smtClean="0"/>
              <a:t>Domain specific applications</a:t>
            </a:r>
            <a:r>
              <a:rPr lang="zh-CN" altLang="en-US" sz="1600" dirty="0" smtClean="0"/>
              <a:t>有那些</a:t>
            </a:r>
            <a:r>
              <a:rPr lang="en-US" altLang="zh-CN" sz="1600" dirty="0" smtClean="0"/>
              <a:t>patterns?</a:t>
            </a:r>
            <a:r>
              <a:rPr lang="zh-CN" altLang="en-US" sz="1600" dirty="0" smtClean="0"/>
              <a:t>区分</a:t>
            </a:r>
            <a:r>
              <a:rPr lang="en-US" altLang="zh-CN" sz="1600" dirty="0" smtClean="0"/>
              <a:t>DSA</a:t>
            </a:r>
            <a:r>
              <a:rPr lang="zh-CN" altLang="en-US" sz="1600" dirty="0" smtClean="0"/>
              <a:t>中的</a:t>
            </a:r>
            <a:r>
              <a:rPr lang="en-US" altLang="zh-CN" sz="1600" dirty="0" smtClean="0"/>
              <a:t>regular/irregular pattern access.</a:t>
            </a:r>
          </a:p>
          <a:p>
            <a:pPr lvl="1"/>
            <a:r>
              <a:rPr lang="en-US" altLang="zh-CN" sz="1600" dirty="0" smtClean="0"/>
              <a:t>DSA</a:t>
            </a:r>
            <a:r>
              <a:rPr lang="zh-CN" altLang="en-US" sz="1600" dirty="0" smtClean="0"/>
              <a:t>中是否存在相同的</a:t>
            </a:r>
            <a:r>
              <a:rPr lang="en-US" altLang="zh-CN" sz="1600" dirty="0" smtClean="0"/>
              <a:t>pattern</a:t>
            </a:r>
            <a:r>
              <a:rPr lang="zh-CN" altLang="en-US" sz="1600" dirty="0" smtClean="0"/>
              <a:t>，使用</a:t>
            </a:r>
            <a:r>
              <a:rPr lang="en-US" altLang="zh-CN" sz="1600" dirty="0" smtClean="0"/>
              <a:t>NVM</a:t>
            </a:r>
            <a:r>
              <a:rPr lang="zh-CN" altLang="en-US" sz="1600" dirty="0" smtClean="0"/>
              <a:t>解决</a:t>
            </a:r>
            <a:r>
              <a:rPr lang="en-US" altLang="zh-CN" sz="1600" dirty="0" smtClean="0"/>
              <a:t>warmup</a:t>
            </a:r>
            <a:r>
              <a:rPr lang="zh-CN" altLang="en-US" sz="1600" dirty="0" smtClean="0"/>
              <a:t>问题。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内存压缩技术</a:t>
            </a:r>
            <a:r>
              <a:rPr lang="en-US" altLang="zh-CN" sz="1600" dirty="0" smtClean="0"/>
              <a:t>/TCAM</a:t>
            </a:r>
            <a:r>
              <a:rPr lang="zh-CN" altLang="en-US" sz="1600" dirty="0" smtClean="0"/>
              <a:t>代替哈希索引表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工作</a:t>
            </a:r>
            <a:r>
              <a:rPr lang="zh-CN" altLang="en-US" sz="1600" dirty="0" smtClean="0"/>
              <a:t>中的操作可以考虑</a:t>
            </a:r>
            <a:r>
              <a:rPr lang="en-US" altLang="zh-CN" sz="1600" dirty="0" smtClean="0"/>
              <a:t>NDP</a:t>
            </a:r>
            <a:r>
              <a:rPr lang="zh-CN" altLang="en-US" sz="1600" dirty="0" smtClean="0"/>
              <a:t>实现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前期</a:t>
            </a:r>
            <a:r>
              <a:rPr lang="en-US" altLang="zh-CN" sz="1600" dirty="0" smtClean="0"/>
              <a:t>survey</a:t>
            </a:r>
            <a:r>
              <a:rPr lang="zh-CN" altLang="en-US" sz="1600" dirty="0" smtClean="0"/>
              <a:t>总结各自实现方式的不同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ISCA</a:t>
            </a:r>
            <a:r>
              <a:rPr lang="en-US" altLang="zh-CN" sz="1600" dirty="0" smtClean="0"/>
              <a:t>’20</a:t>
            </a:r>
            <a:r>
              <a:rPr lang="zh-CN" altLang="en-US" sz="1600" dirty="0" smtClean="0"/>
              <a:t>超大窗口论文</a:t>
            </a: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1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Appendix - </a:t>
            </a:r>
            <a:r>
              <a:rPr lang="en-US" altLang="zh-CN" dirty="0" smtClean="0"/>
              <a:t>SPP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2" y="1188719"/>
            <a:ext cx="5853641" cy="44406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753" y="794624"/>
            <a:ext cx="4077771" cy="54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5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021493" y="2352821"/>
            <a:ext cx="5825067" cy="34654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Author (1)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55520" y="766710"/>
            <a:ext cx="9631679" cy="2030677"/>
          </a:xfrm>
        </p:spPr>
        <p:txBody>
          <a:bodyPr/>
          <a:lstStyle/>
          <a:p>
            <a:r>
              <a:rPr lang="en-US" altLang="zh-CN" dirty="0"/>
              <a:t>Now: Intel, Pre-silicon Validation Engineer (2018.6 -- )</a:t>
            </a:r>
          </a:p>
          <a:p>
            <a:r>
              <a:rPr lang="en-US" altLang="zh-CN" dirty="0"/>
              <a:t>Past: Intel, intern (2017.7 – 2017.12)</a:t>
            </a:r>
          </a:p>
          <a:p>
            <a:r>
              <a:rPr lang="en-US" altLang="zh-CN" dirty="0"/>
              <a:t>Bachelor: Birla Institute of Technology and Science, </a:t>
            </a:r>
            <a:r>
              <a:rPr lang="en-US" altLang="zh-CN" dirty="0" err="1"/>
              <a:t>Pilani</a:t>
            </a:r>
            <a:r>
              <a:rPr lang="en-US" altLang="zh-CN" dirty="0"/>
              <a:t> (2014.6 --2018)</a:t>
            </a:r>
          </a:p>
          <a:p>
            <a:r>
              <a:rPr lang="en-US" altLang="zh-CN" dirty="0"/>
              <a:t>Interests: Computer Architecture, Embedded Systems, Microprocessors</a:t>
            </a:r>
          </a:p>
          <a:p>
            <a:r>
              <a:rPr lang="en-US" altLang="zh-CN" dirty="0"/>
              <a:t>1st place, Third Data Prefetching Championship, co-located with ISCA‘20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9093" y="2718019"/>
            <a:ext cx="17379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00" dirty="0"/>
              <a:t>https://dl.acm.org/profile/99659582626</a:t>
            </a:r>
            <a:endParaRPr lang="zh-CN" altLang="en-US" sz="700" dirty="0"/>
          </a:p>
        </p:txBody>
      </p:sp>
      <p:sp>
        <p:nvSpPr>
          <p:cNvPr id="9" name="矩形 8"/>
          <p:cNvSpPr/>
          <p:nvPr/>
        </p:nvSpPr>
        <p:spPr>
          <a:xfrm>
            <a:off x="121921" y="2458348"/>
            <a:ext cx="2052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Samuel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Pakalapati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0" y="754428"/>
            <a:ext cx="1562263" cy="1726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25" y="3411699"/>
            <a:ext cx="7898950" cy="29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Author (2)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55520" y="766710"/>
            <a:ext cx="9631679" cy="2030677"/>
          </a:xfrm>
        </p:spPr>
        <p:txBody>
          <a:bodyPr/>
          <a:lstStyle/>
          <a:p>
            <a:r>
              <a:rPr lang="en-US" altLang="zh-CN" dirty="0"/>
              <a:t>Now: IIT, Kanpur (2017.6 --)</a:t>
            </a:r>
          </a:p>
          <a:p>
            <a:r>
              <a:rPr lang="en-US" altLang="zh-CN" dirty="0"/>
              <a:t>Past: Postdoctoral Researcher</a:t>
            </a:r>
            <a:r>
              <a:rPr lang="zh-CN" altLang="en-US" dirty="0"/>
              <a:t>，国家数字科学技术研究院</a:t>
            </a:r>
            <a:r>
              <a:rPr lang="en-US" altLang="zh-CN" dirty="0"/>
              <a:t>(2015.11 – 2017.5)</a:t>
            </a:r>
          </a:p>
          <a:p>
            <a:r>
              <a:rPr lang="en-US" altLang="zh-CN" dirty="0"/>
              <a:t>PhD: IIT, Madras, Computer Hardware Engineer</a:t>
            </a:r>
          </a:p>
          <a:p>
            <a:r>
              <a:rPr lang="en-US" altLang="zh-CN" dirty="0"/>
              <a:t>Interests: Computer Architecture Design, Parallel Programming/Processing</a:t>
            </a:r>
          </a:p>
          <a:p>
            <a:endParaRPr lang="zh-CN" altLang="en-US" dirty="0"/>
          </a:p>
        </p:txBody>
      </p:sp>
      <p:pic>
        <p:nvPicPr>
          <p:cNvPr id="1028" name="Picture 4" descr="Biswabandan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7" y="766710"/>
            <a:ext cx="1720428" cy="17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79093" y="2718019"/>
            <a:ext cx="17379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dirty="0"/>
              <a:t>https://www.cse.iitk.ac.in/users/biswap/</a:t>
            </a:r>
          </a:p>
        </p:txBody>
      </p:sp>
      <p:sp>
        <p:nvSpPr>
          <p:cNvPr id="9" name="矩形 8"/>
          <p:cNvSpPr/>
          <p:nvPr/>
        </p:nvSpPr>
        <p:spPr>
          <a:xfrm>
            <a:off x="121921" y="2458348"/>
            <a:ext cx="2052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Biswabandan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Panda</a:t>
            </a:r>
            <a:endParaRPr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71" y="2921952"/>
            <a:ext cx="9342658" cy="35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3256" y="518937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Conclusion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3256" y="431079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Evaluation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3256" y="34322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Method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53256" y="255364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53256" y="167506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Author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021493" y="3269551"/>
            <a:ext cx="5825067" cy="25487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1493" y="1227486"/>
            <a:ext cx="5825067" cy="10477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62769" y="1131903"/>
            <a:ext cx="11066462" cy="4533900"/>
            <a:chOff x="539010" y="1542098"/>
            <a:chExt cx="11066462" cy="4533900"/>
          </a:xfrm>
        </p:grpSpPr>
        <p:graphicFrame>
          <p:nvGraphicFramePr>
            <p:cNvPr id="22" name="内容占位符 3" descr="SmartArt 日程表">
              <a:extLst>
                <a:ext uri="{FF2B5EF4-FFF2-40B4-BE49-F238E27FC236}">
                  <a16:creationId xmlns:a16="http://schemas.microsoft.com/office/drawing/2014/main" id="{4424901C-24B0-4C46-B815-EB0C38D7425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59069900"/>
                </p:ext>
              </p:extLst>
            </p:nvPr>
          </p:nvGraphicFramePr>
          <p:xfrm>
            <a:off x="539010" y="1542098"/>
            <a:ext cx="11066462" cy="45339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5D402B-46F1-4898-96ED-1C931E61FE24}"/>
                </a:ext>
              </a:extLst>
            </p:cNvPr>
            <p:cNvSpPr txBox="1"/>
            <p:nvPr/>
          </p:nvSpPr>
          <p:spPr>
            <a:xfrm>
              <a:off x="1939536" y="3822651"/>
              <a:ext cx="862865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808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ISCA’06</a:t>
              </a:r>
              <a:endParaRPr lang="zh-CN" altLang="en-US" sz="1400" b="1" dirty="0">
                <a:solidFill>
                  <a:srgbClr val="8080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525854-7BFA-425F-80CF-5226496C8D2C}"/>
                </a:ext>
              </a:extLst>
            </p:cNvPr>
            <p:cNvSpPr txBox="1"/>
            <p:nvPr/>
          </p:nvSpPr>
          <p:spPr>
            <a:xfrm>
              <a:off x="3671997" y="3479418"/>
              <a:ext cx="109318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808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MICRO’15</a:t>
              </a:r>
              <a:endParaRPr lang="zh-CN" altLang="en-US" sz="1400" b="1" dirty="0">
                <a:solidFill>
                  <a:srgbClr val="8080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3A277C-0113-41AA-BBC2-139B0DEC9F32}"/>
                </a:ext>
              </a:extLst>
            </p:cNvPr>
            <p:cNvSpPr txBox="1"/>
            <p:nvPr/>
          </p:nvSpPr>
          <p:spPr>
            <a:xfrm>
              <a:off x="5442070" y="3822651"/>
              <a:ext cx="1093184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808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MICRO’16</a:t>
              </a:r>
              <a:endParaRPr lang="zh-CN" altLang="en-US" sz="1400" b="1" dirty="0">
                <a:solidFill>
                  <a:srgbClr val="8080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59033A4-097B-446D-AA0A-F644C08F3F29}"/>
                </a:ext>
              </a:extLst>
            </p:cNvPr>
            <p:cNvSpPr txBox="1"/>
            <p:nvPr/>
          </p:nvSpPr>
          <p:spPr>
            <a:xfrm>
              <a:off x="7466736" y="3479418"/>
              <a:ext cx="862865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808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ISCA’18</a:t>
              </a:r>
              <a:endParaRPr lang="zh-CN" altLang="en-US" sz="1400" b="1" dirty="0">
                <a:solidFill>
                  <a:srgbClr val="8080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70936F1-47C3-44E6-A593-F0178DC6C93E}"/>
                </a:ext>
              </a:extLst>
            </p:cNvPr>
            <p:cNvSpPr txBox="1"/>
            <p:nvPr/>
          </p:nvSpPr>
          <p:spPr>
            <a:xfrm>
              <a:off x="9291662" y="3822651"/>
              <a:ext cx="960649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80808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HPCA’19</a:t>
              </a:r>
              <a:endParaRPr lang="zh-CN" altLang="en-US" sz="1400" b="1" dirty="0">
                <a:solidFill>
                  <a:srgbClr val="8080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284244" y="5739176"/>
            <a:ext cx="3623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NimbusRomNo9L-Medi"/>
              </a:rPr>
              <a:t>Spatial </a:t>
            </a:r>
            <a:r>
              <a:rPr lang="en-US" altLang="zh-CN" sz="2800" b="1" dirty="0" err="1">
                <a:solidFill>
                  <a:srgbClr val="000000"/>
                </a:solidFill>
                <a:latin typeface="NimbusRomNo9L-Medi"/>
              </a:rPr>
              <a:t>prefetchers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06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Appendix - VLDP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6" y="1051240"/>
            <a:ext cx="11490489" cy="47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021" y="902786"/>
            <a:ext cx="10453767" cy="52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sjtu_16_9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_16_9" id="{0ED4929B-C066-469F-942C-50342098207D}" vid="{5F2EEF1D-FD88-4615-A1E5-1EE32C9FDBAB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sjtu_16_9</Template>
  <TotalTime>1374</TotalTime>
  <Words>1287</Words>
  <Application>Microsoft Office PowerPoint</Application>
  <PresentationFormat>宽屏</PresentationFormat>
  <Paragraphs>277</Paragraphs>
  <Slides>28</Slides>
  <Notes>4</Notes>
  <HiddenSlides>4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Microsoft Yahei</vt:lpstr>
      <vt:lpstr>Microsoft YaHei UI</vt:lpstr>
      <vt:lpstr>NimbusMonL-Regu</vt:lpstr>
      <vt:lpstr>NimbusRomNo9L-Medi</vt:lpstr>
      <vt:lpstr>NimbusRomNo9L-Regu</vt:lpstr>
      <vt:lpstr>等线</vt:lpstr>
      <vt:lpstr>黑体</vt:lpstr>
      <vt:lpstr>宋体</vt:lpstr>
      <vt:lpstr>微软雅黑</vt:lpstr>
      <vt:lpstr>Arial</vt:lpstr>
      <vt:lpstr>Calibri</vt:lpstr>
      <vt:lpstr>Cambria Math</vt:lpstr>
      <vt:lpstr>Century Gothic</vt:lpstr>
      <vt:lpstr>Impact</vt:lpstr>
      <vt:lpstr>Segoe UI</vt:lpstr>
      <vt:lpstr>Segoe UI Light</vt:lpstr>
      <vt:lpstr>Wingdings</vt:lpstr>
      <vt:lpstr>sjtu_16_9</vt:lpstr>
      <vt:lpstr>1_OfficePLUS</vt:lpstr>
      <vt:lpstr>Bouquet of Instruction Pointers: Instruction Pointer Classifier-based Spatial Hardware Prefetching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Bouquet of Instruction Pointers: Instruction Pointer Classifier-based Spatial Hardware Prefetching</dc:title>
  <dc:creator>汪宗武</dc:creator>
  <cp:lastModifiedBy>汪宗武</cp:lastModifiedBy>
  <cp:revision>147</cp:revision>
  <dcterms:created xsi:type="dcterms:W3CDTF">2021-03-07T15:30:11Z</dcterms:created>
  <dcterms:modified xsi:type="dcterms:W3CDTF">2021-03-09T03:04:04Z</dcterms:modified>
</cp:coreProperties>
</file>